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g" ContentType="video/unknown"/>
  <Default Extension="emf" ContentType="image/x-emf"/>
  <Default Extension="jpeg" ContentType="image/jpeg"/>
  <Default Extension="m4v" ContentType="video/unknown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6" r:id="rId11"/>
    <p:sldId id="287" r:id="rId12"/>
    <p:sldId id="288" r:id="rId13"/>
    <p:sldId id="289" r:id="rId14"/>
    <p:sldId id="290" r:id="rId15"/>
    <p:sldId id="291" r:id="rId16"/>
    <p:sldId id="292" r:id="rId17"/>
    <p:sldId id="296" r:id="rId18"/>
    <p:sldId id="299" r:id="rId19"/>
    <p:sldId id="300" r:id="rId20"/>
    <p:sldId id="263" r:id="rId21"/>
    <p:sldId id="260" r:id="rId22"/>
    <p:sldId id="268" r:id="rId23"/>
    <p:sldId id="261" r:id="rId24"/>
    <p:sldId id="275" r:id="rId25"/>
    <p:sldId id="262" r:id="rId26"/>
    <p:sldId id="272" r:id="rId27"/>
    <p:sldId id="273" r:id="rId28"/>
    <p:sldId id="298" r:id="rId29"/>
    <p:sldId id="312" r:id="rId30"/>
    <p:sldId id="313" r:id="rId31"/>
    <p:sldId id="310" r:id="rId32"/>
    <p:sldId id="308" r:id="rId33"/>
    <p:sldId id="311" r:id="rId34"/>
    <p:sldId id="278" r:id="rId35"/>
    <p:sldId id="302" r:id="rId36"/>
    <p:sldId id="304" r:id="rId37"/>
    <p:sldId id="315" r:id="rId38"/>
    <p:sldId id="306" r:id="rId39"/>
    <p:sldId id="307" r:id="rId40"/>
    <p:sldId id="314" r:id="rId41"/>
    <p:sldId id="30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64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7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5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3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7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1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3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5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F468-5E93-5745-AF5B-85255D0D24AB}" type="datetimeFigureOut">
              <a:rPr lang="en-US" smtClean="0"/>
              <a:t>2/24/18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85848-0933-E248-A1C5-8D9E12D54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63" Type="http://schemas.openxmlformats.org/officeDocument/2006/relationships/image" Target="../media/image116.png"/><Relationship Id="rId64" Type="http://schemas.openxmlformats.org/officeDocument/2006/relationships/image" Target="../media/image117.png"/><Relationship Id="rId65" Type="http://schemas.openxmlformats.org/officeDocument/2006/relationships/image" Target="../media/image118.png"/><Relationship Id="rId66" Type="http://schemas.openxmlformats.org/officeDocument/2006/relationships/image" Target="../media/image119.png"/><Relationship Id="rId67" Type="http://schemas.openxmlformats.org/officeDocument/2006/relationships/image" Target="../media/image120.png"/><Relationship Id="rId68" Type="http://schemas.openxmlformats.org/officeDocument/2006/relationships/image" Target="../media/image121.png"/><Relationship Id="rId69" Type="http://schemas.openxmlformats.org/officeDocument/2006/relationships/image" Target="../media/image122.png"/><Relationship Id="rId50" Type="http://schemas.openxmlformats.org/officeDocument/2006/relationships/image" Target="../media/image103.png"/><Relationship Id="rId51" Type="http://schemas.openxmlformats.org/officeDocument/2006/relationships/image" Target="../media/image104.png"/><Relationship Id="rId52" Type="http://schemas.openxmlformats.org/officeDocument/2006/relationships/image" Target="../media/image105.png"/><Relationship Id="rId53" Type="http://schemas.openxmlformats.org/officeDocument/2006/relationships/image" Target="../media/image106.png"/><Relationship Id="rId54" Type="http://schemas.openxmlformats.org/officeDocument/2006/relationships/image" Target="../media/image107.png"/><Relationship Id="rId55" Type="http://schemas.openxmlformats.org/officeDocument/2006/relationships/image" Target="../media/image108.png"/><Relationship Id="rId56" Type="http://schemas.openxmlformats.org/officeDocument/2006/relationships/image" Target="../media/image109.png"/><Relationship Id="rId57" Type="http://schemas.openxmlformats.org/officeDocument/2006/relationships/image" Target="../media/image110.png"/><Relationship Id="rId58" Type="http://schemas.openxmlformats.org/officeDocument/2006/relationships/image" Target="../media/image111.png"/><Relationship Id="rId59" Type="http://schemas.openxmlformats.org/officeDocument/2006/relationships/image" Target="../media/image112.png"/><Relationship Id="rId40" Type="http://schemas.openxmlformats.org/officeDocument/2006/relationships/image" Target="../media/image93.png"/><Relationship Id="rId41" Type="http://schemas.openxmlformats.org/officeDocument/2006/relationships/image" Target="../media/image94.png"/><Relationship Id="rId42" Type="http://schemas.openxmlformats.org/officeDocument/2006/relationships/image" Target="../media/image95.png"/><Relationship Id="rId43" Type="http://schemas.openxmlformats.org/officeDocument/2006/relationships/image" Target="../media/image96.png"/><Relationship Id="rId44" Type="http://schemas.openxmlformats.org/officeDocument/2006/relationships/image" Target="../media/image97.png"/><Relationship Id="rId45" Type="http://schemas.openxmlformats.org/officeDocument/2006/relationships/image" Target="../media/image98.png"/><Relationship Id="rId46" Type="http://schemas.openxmlformats.org/officeDocument/2006/relationships/image" Target="../media/image99.png"/><Relationship Id="rId47" Type="http://schemas.openxmlformats.org/officeDocument/2006/relationships/image" Target="../media/image100.png"/><Relationship Id="rId48" Type="http://schemas.openxmlformats.org/officeDocument/2006/relationships/image" Target="../media/image101.png"/><Relationship Id="rId49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30" Type="http://schemas.openxmlformats.org/officeDocument/2006/relationships/image" Target="../media/image83.png"/><Relationship Id="rId31" Type="http://schemas.openxmlformats.org/officeDocument/2006/relationships/image" Target="../media/image84.png"/><Relationship Id="rId32" Type="http://schemas.openxmlformats.org/officeDocument/2006/relationships/image" Target="../media/image85.png"/><Relationship Id="rId33" Type="http://schemas.openxmlformats.org/officeDocument/2006/relationships/image" Target="../media/image86.png"/><Relationship Id="rId34" Type="http://schemas.openxmlformats.org/officeDocument/2006/relationships/image" Target="../media/image87.png"/><Relationship Id="rId35" Type="http://schemas.openxmlformats.org/officeDocument/2006/relationships/image" Target="../media/image88.png"/><Relationship Id="rId36" Type="http://schemas.openxmlformats.org/officeDocument/2006/relationships/image" Target="../media/image89.png"/><Relationship Id="rId37" Type="http://schemas.openxmlformats.org/officeDocument/2006/relationships/image" Target="../media/image90.png"/><Relationship Id="rId38" Type="http://schemas.openxmlformats.org/officeDocument/2006/relationships/image" Target="../media/image91.jpeg"/><Relationship Id="rId39" Type="http://schemas.openxmlformats.org/officeDocument/2006/relationships/image" Target="../media/image92.png"/><Relationship Id="rId70" Type="http://schemas.openxmlformats.org/officeDocument/2006/relationships/image" Target="../media/image123.png"/><Relationship Id="rId71" Type="http://schemas.openxmlformats.org/officeDocument/2006/relationships/image" Target="../media/image124.png"/><Relationship Id="rId72" Type="http://schemas.openxmlformats.org/officeDocument/2006/relationships/image" Target="../media/image125.png"/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22" Type="http://schemas.openxmlformats.org/officeDocument/2006/relationships/image" Target="../media/image75.png"/><Relationship Id="rId23" Type="http://schemas.openxmlformats.org/officeDocument/2006/relationships/image" Target="../media/image76.png"/><Relationship Id="rId24" Type="http://schemas.openxmlformats.org/officeDocument/2006/relationships/image" Target="../media/image77.png"/><Relationship Id="rId25" Type="http://schemas.openxmlformats.org/officeDocument/2006/relationships/image" Target="../media/image78.png"/><Relationship Id="rId26" Type="http://schemas.openxmlformats.org/officeDocument/2006/relationships/image" Target="../media/image79.png"/><Relationship Id="rId27" Type="http://schemas.openxmlformats.org/officeDocument/2006/relationships/image" Target="../media/image80.png"/><Relationship Id="rId28" Type="http://schemas.openxmlformats.org/officeDocument/2006/relationships/image" Target="../media/image81.png"/><Relationship Id="rId29" Type="http://schemas.openxmlformats.org/officeDocument/2006/relationships/image" Target="../media/image82.png"/><Relationship Id="rId73" Type="http://schemas.openxmlformats.org/officeDocument/2006/relationships/image" Target="../media/image126.png"/><Relationship Id="rId74" Type="http://schemas.openxmlformats.org/officeDocument/2006/relationships/image" Target="../media/image127.png"/><Relationship Id="rId75" Type="http://schemas.openxmlformats.org/officeDocument/2006/relationships/image" Target="../media/image128.png"/><Relationship Id="rId76" Type="http://schemas.openxmlformats.org/officeDocument/2006/relationships/image" Target="../media/image129.png"/><Relationship Id="rId77" Type="http://schemas.openxmlformats.org/officeDocument/2006/relationships/image" Target="../media/image130.png"/><Relationship Id="rId60" Type="http://schemas.openxmlformats.org/officeDocument/2006/relationships/image" Target="../media/image113.png"/><Relationship Id="rId61" Type="http://schemas.openxmlformats.org/officeDocument/2006/relationships/image" Target="../media/image114.png"/><Relationship Id="rId62" Type="http://schemas.openxmlformats.org/officeDocument/2006/relationships/image" Target="../media/image115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oleObject" Target="../embeddings/oleObject2.bin"/><Relationship Id="rId9" Type="http://schemas.openxmlformats.org/officeDocument/2006/relationships/image" Target="../media/image3.e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0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oleObject10.bin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5.emf"/><Relationship Id="rId11" Type="http://schemas.openxmlformats.org/officeDocument/2006/relationships/image" Target="../media/image16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22996" y="1195323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Exploration of the universe with gravitational waves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195340"/>
            <a:ext cx="6400800" cy="2456159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R. Weiss, MIT on behalf of the LIGO Scientific Collaboration</a:t>
            </a:r>
          </a:p>
          <a:p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TRANSIENT UNIVERSE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TU, Singapore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February 26, 2018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8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foevol1017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68400"/>
            <a:ext cx="59309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kel_triple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07254"/>
          </a:xfrm>
          <a:prstGeom prst="rect">
            <a:avLst/>
          </a:prstGeom>
        </p:spPr>
      </p:pic>
      <p:pic>
        <p:nvPicPr>
          <p:cNvPr id="2" name="Picture 1" descr="HiResHanford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" y="577255"/>
            <a:ext cx="1828800" cy="1194570"/>
          </a:xfrm>
          <a:prstGeom prst="rect">
            <a:avLst/>
          </a:prstGeom>
        </p:spPr>
      </p:pic>
      <p:pic>
        <p:nvPicPr>
          <p:cNvPr id="4" name="Picture 3" descr="HiResLivingston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" y="3084285"/>
            <a:ext cx="1828800" cy="1228459"/>
          </a:xfrm>
          <a:prstGeom prst="rect">
            <a:avLst/>
          </a:prstGeom>
        </p:spPr>
      </p:pic>
      <p:pic>
        <p:nvPicPr>
          <p:cNvPr id="5" name="Picture 4" descr="Ando_LC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46" y="164973"/>
            <a:ext cx="1828800" cy="14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xbury_latin_final_Page_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4473"/>
          <a:stretch/>
        </p:blipFill>
        <p:spPr bwMode="auto">
          <a:xfrm>
            <a:off x="3692033" y="2389447"/>
            <a:ext cx="1828800" cy="12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11" y="87538"/>
            <a:ext cx="1828800" cy="12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1942" y="622300"/>
            <a:ext cx="75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LHO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2913" y="3112987"/>
            <a:ext cx="6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LLO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7502" y="94713"/>
            <a:ext cx="6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34324" y="2418149"/>
            <a:ext cx="84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72192" y="301372"/>
            <a:ext cx="97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KAGRA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9180" y="1771825"/>
            <a:ext cx="638600" cy="20861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14892" y="2418149"/>
            <a:ext cx="724704" cy="66613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836140" y="1305944"/>
            <a:ext cx="35876" cy="46588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06531" y="2102426"/>
            <a:ext cx="265485" cy="31572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20603" y="1596105"/>
            <a:ext cx="272661" cy="5063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36796" y="241814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by-Observatories and People-Poster Fr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9289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by Observatories and Peop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6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739"/>
            <a:ext cx="8229600" cy="56942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Criteria for transient detection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0163"/>
            <a:ext cx="8229600" cy="576888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The same waveform must be seen at the Louisiana and Washington sites within ± 10 </a:t>
            </a:r>
            <a:r>
              <a:rPr lang="en-US" sz="2400" dirty="0" err="1" smtClean="0"/>
              <a:t>msec</a:t>
            </a:r>
            <a:endParaRPr lang="en-US" sz="2400" dirty="0" smtClean="0"/>
          </a:p>
          <a:p>
            <a:r>
              <a:rPr lang="en-US" sz="2400" dirty="0" smtClean="0"/>
              <a:t>The waveform at a site cannot be coincident with signals from the environmental monitors at the site</a:t>
            </a:r>
          </a:p>
          <a:p>
            <a:pPr lvl="2"/>
            <a:r>
              <a:rPr lang="en-US" sz="1600" dirty="0" smtClean="0"/>
              <a:t>3 axis seismometers</a:t>
            </a:r>
          </a:p>
          <a:p>
            <a:pPr lvl="2"/>
            <a:r>
              <a:rPr lang="en-US" sz="1600" dirty="0" smtClean="0"/>
              <a:t>3 axis accelerometers on the chambers</a:t>
            </a:r>
          </a:p>
          <a:p>
            <a:pPr lvl="2"/>
            <a:r>
              <a:rPr lang="en-US" sz="1600" dirty="0" smtClean="0"/>
              <a:t>Tilt meters</a:t>
            </a:r>
          </a:p>
          <a:p>
            <a:pPr lvl="2"/>
            <a:r>
              <a:rPr lang="en-US" sz="1600" dirty="0"/>
              <a:t>M</a:t>
            </a:r>
            <a:r>
              <a:rPr lang="en-US" sz="1600" dirty="0" smtClean="0"/>
              <a:t>icrophones</a:t>
            </a:r>
          </a:p>
          <a:p>
            <a:pPr lvl="2"/>
            <a:r>
              <a:rPr lang="en-US" sz="1600" dirty="0" smtClean="0"/>
              <a:t>Magnetometers</a:t>
            </a:r>
          </a:p>
          <a:p>
            <a:pPr lvl="2"/>
            <a:r>
              <a:rPr lang="en-US" sz="1600" dirty="0" smtClean="0"/>
              <a:t>RF monitors</a:t>
            </a:r>
          </a:p>
          <a:p>
            <a:pPr lvl="2"/>
            <a:r>
              <a:rPr lang="en-US" sz="1600" dirty="0" smtClean="0"/>
              <a:t>Line voltage monitors</a:t>
            </a:r>
          </a:p>
          <a:p>
            <a:pPr lvl="2"/>
            <a:r>
              <a:rPr lang="en-US" sz="1600" dirty="0" smtClean="0"/>
              <a:t>Wind speed monitors</a:t>
            </a:r>
          </a:p>
          <a:p>
            <a:r>
              <a:rPr lang="en-US" sz="2400" dirty="0" smtClean="0"/>
              <a:t>The waveform at a site cannot be coincident with auxiliary signals in the interferometer not directly associated with the gravitational wave output</a:t>
            </a:r>
          </a:p>
          <a:p>
            <a:pPr lvl="2"/>
            <a:r>
              <a:rPr lang="en-US" sz="1600" dirty="0" smtClean="0"/>
              <a:t>Alignment control signals</a:t>
            </a:r>
          </a:p>
          <a:p>
            <a:pPr lvl="2"/>
            <a:r>
              <a:rPr lang="en-US" sz="1600" dirty="0" smtClean="0"/>
              <a:t>Laser frequency and amplitude control signals</a:t>
            </a:r>
          </a:p>
          <a:p>
            <a:pPr lvl="2"/>
            <a:r>
              <a:rPr lang="en-US" sz="1600" smtClean="0"/>
              <a:t>Approximately 10</a:t>
            </a:r>
            <a:r>
              <a:rPr lang="en-US" sz="1600" baseline="30000" smtClean="0"/>
              <a:t>5</a:t>
            </a:r>
            <a:r>
              <a:rPr lang="en-US" sz="1600" smtClean="0"/>
              <a:t> </a:t>
            </a:r>
            <a:r>
              <a:rPr lang="en-US" sz="1600" dirty="0" smtClean="0"/>
              <a:t>sensing signals within the </a:t>
            </a:r>
            <a:r>
              <a:rPr lang="en-US" sz="1600" smtClean="0"/>
              <a:t>instrument </a:t>
            </a:r>
            <a:endParaRPr lang="en-US" sz="1600" dirty="0" smtClean="0"/>
          </a:p>
          <a:p>
            <a:endParaRPr lang="en-US" sz="2400" dirty="0" smtClean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04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_Split_v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8" y="282387"/>
            <a:ext cx="6858000" cy="6124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4202" y="2882900"/>
            <a:ext cx="166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Simple high-low pass </a:t>
            </a:r>
          </a:p>
          <a:p>
            <a:r>
              <a:rPr lang="en-US" sz="1200" dirty="0"/>
              <a:t>f</a:t>
            </a:r>
            <a:r>
              <a:rPr lang="en-US" sz="1200" dirty="0" smtClean="0"/>
              <a:t>ilter with notches</a:t>
            </a:r>
            <a:endParaRPr lang="en-US" sz="1200" dirty="0"/>
          </a:p>
        </p:txBody>
      </p:sp>
      <p:pic>
        <p:nvPicPr>
          <p:cNvPr id="5" name="Picture 4" descr="quick_look_FilterRespons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4905" r="9524"/>
          <a:stretch/>
        </p:blipFill>
        <p:spPr>
          <a:xfrm>
            <a:off x="6273800" y="806450"/>
            <a:ext cx="2660650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7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_Split_v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64" y="406091"/>
            <a:ext cx="6400800" cy="62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28" y="104038"/>
            <a:ext cx="8229600" cy="97643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Results of O1 and O2 run announced June </a:t>
            </a:r>
            <a:r>
              <a:rPr lang="en-US" sz="3200" dirty="0"/>
              <a:t>1</a:t>
            </a:r>
            <a:r>
              <a:rPr lang="en-US" sz="3200" dirty="0" smtClean="0"/>
              <a:t>, 2017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420072" y="1198424"/>
            <a:ext cx="27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1=36, m2= 29, </a:t>
            </a:r>
            <a:r>
              <a:rPr lang="en-US" dirty="0" err="1" smtClean="0"/>
              <a:t>Δm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20072" y="2714704"/>
            <a:ext cx="2479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1=23, m2= 13, </a:t>
            </a:r>
            <a:r>
              <a:rPr lang="en-US" dirty="0" err="1"/>
              <a:t>Δm</a:t>
            </a:r>
            <a:r>
              <a:rPr lang="en-US" dirty="0" smtClean="0"/>
              <a:t>=1.5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94725" y="3825713"/>
            <a:ext cx="253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1=14.2, m2</a:t>
            </a:r>
            <a:r>
              <a:rPr lang="en-US" dirty="0"/>
              <a:t>= </a:t>
            </a:r>
            <a:r>
              <a:rPr lang="en-US" dirty="0" smtClean="0"/>
              <a:t>7.5, </a:t>
            </a:r>
            <a:r>
              <a:rPr lang="en-US" dirty="0" err="1"/>
              <a:t>Δm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7200" y="1516180"/>
            <a:ext cx="177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f at 1 au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 ~10</a:t>
            </a:r>
            <a:r>
              <a:rPr lang="en-US" baseline="30000" dirty="0" smtClean="0">
                <a:solidFill>
                  <a:srgbClr val="0000FF"/>
                </a:solidFill>
              </a:rPr>
              <a:t>-6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I</a:t>
            </a:r>
            <a:r>
              <a:rPr lang="en-US" baseline="-25000" dirty="0" err="1" smtClean="0">
                <a:solidFill>
                  <a:srgbClr val="0000FF"/>
                </a:solidFill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~ 10</a:t>
            </a:r>
            <a:r>
              <a:rPr lang="en-US" baseline="30000" dirty="0" smtClean="0">
                <a:solidFill>
                  <a:srgbClr val="0000FF"/>
                </a:solidFill>
              </a:rPr>
              <a:t>25</a:t>
            </a:r>
            <a:r>
              <a:rPr lang="en-US" dirty="0" smtClean="0">
                <a:solidFill>
                  <a:srgbClr val="0000FF"/>
                </a:solidFill>
              </a:rPr>
              <a:t> w/m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reconstruction_comparis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5" y="1001838"/>
            <a:ext cx="6400800" cy="5738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94725" y="5037719"/>
            <a:ext cx="246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1=31,  m2</a:t>
            </a:r>
            <a:r>
              <a:rPr lang="en-US" dirty="0"/>
              <a:t>= </a:t>
            </a:r>
            <a:r>
              <a:rPr lang="en-US" dirty="0" smtClean="0"/>
              <a:t>19,   </a:t>
            </a:r>
            <a:r>
              <a:rPr lang="en-US" dirty="0" err="1" smtClean="0"/>
              <a:t>Δm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60006" y="6047289"/>
            <a:ext cx="273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</a:t>
            </a:r>
            <a:r>
              <a:rPr lang="en-US" dirty="0" smtClean="0">
                <a:solidFill>
                  <a:srgbClr val="3366FF"/>
                </a:solidFill>
              </a:rPr>
              <a:t>asses in source frame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6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h_fig5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612900"/>
            <a:ext cx="7315200" cy="38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o_lho_vrgo_signa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327853"/>
            <a:ext cx="5486400" cy="3138016"/>
          </a:xfrm>
          <a:prstGeom prst="rect">
            <a:avLst/>
          </a:prstGeom>
        </p:spPr>
      </p:pic>
      <p:pic>
        <p:nvPicPr>
          <p:cNvPr id="5" name="Picture 4" descr="localiz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59" y="3846787"/>
            <a:ext cx="5486400" cy="2471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4060" y="6318682"/>
            <a:ext cx="384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Localization on sky and distance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3834" y="1108238"/>
            <a:ext cx="268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Triple coincidence</a:t>
            </a:r>
          </a:p>
          <a:p>
            <a:r>
              <a:rPr lang="en-US" sz="2400" dirty="0" smtClean="0"/>
              <a:t>GW 170814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58369" y="4003475"/>
            <a:ext cx="1519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1 </a:t>
            </a:r>
            <a:r>
              <a:rPr lang="en-US" dirty="0" smtClean="0"/>
              <a:t> = 30 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2</a:t>
            </a:r>
            <a:r>
              <a:rPr lang="en-US" dirty="0" smtClean="0"/>
              <a:t> = 25</a:t>
            </a:r>
          </a:p>
          <a:p>
            <a:r>
              <a:rPr lang="en-US" dirty="0" smtClean="0"/>
              <a:t>ΔM = 2.7</a:t>
            </a:r>
          </a:p>
          <a:p>
            <a:r>
              <a:rPr lang="en-US" baseline="-25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5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Gravitational waves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593956"/>
            <a:ext cx="8229600" cy="2127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Einstein 1916 and 1918</a:t>
            </a:r>
          </a:p>
          <a:p>
            <a:pPr lvl="1"/>
            <a:r>
              <a:rPr lang="en-US" sz="2400" dirty="0" smtClean="0"/>
              <a:t>Sources: non-spherically symmetric accelerated masses</a:t>
            </a:r>
          </a:p>
          <a:p>
            <a:pPr lvl="1"/>
            <a:r>
              <a:rPr lang="en-US" sz="2400" dirty="0" smtClean="0"/>
              <a:t>Kinematics: </a:t>
            </a:r>
          </a:p>
          <a:p>
            <a:pPr lvl="2"/>
            <a:r>
              <a:rPr lang="en-US" sz="1800" dirty="0" smtClean="0"/>
              <a:t>propagate at speed of light</a:t>
            </a:r>
          </a:p>
          <a:p>
            <a:pPr lvl="2"/>
            <a:r>
              <a:rPr lang="en-US" sz="1800" dirty="0"/>
              <a:t>t</a:t>
            </a:r>
            <a:r>
              <a:rPr lang="en-US" sz="1800" dirty="0" smtClean="0"/>
              <a:t>ransverse waves</a:t>
            </a:r>
            <a:r>
              <a:rPr lang="en-US" dirty="0" smtClean="0"/>
              <a:t>,</a:t>
            </a:r>
            <a:r>
              <a:rPr lang="en-US" sz="1800" dirty="0" smtClean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/>
        </p:nvSpPr>
        <p:spPr>
          <a:xfrm>
            <a:off x="412553" y="6272459"/>
            <a:ext cx="4441945" cy="26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l" defTabSz="457199">
              <a:defRPr sz="1400" i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Credit: LIGO/Caltech/Sonoma State (Simonnet)</a:t>
            </a:r>
          </a:p>
        </p:txBody>
      </p:sp>
      <p:sp>
        <p:nvSpPr>
          <p:cNvPr id="377" name="Shape 377"/>
          <p:cNvSpPr/>
          <p:nvPr/>
        </p:nvSpPr>
        <p:spPr>
          <a:xfrm>
            <a:off x="305083" y="458463"/>
            <a:ext cx="8223564" cy="97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7" tIns="26787" rIns="26787" bIns="26787" anchor="ctr">
            <a:spAutoFit/>
          </a:bodyPr>
          <a:lstStyle>
            <a:lvl1pPr defTabSz="584199">
              <a:defRPr sz="6800"/>
            </a:lvl1pPr>
          </a:lstStyle>
          <a:p>
            <a:r>
              <a:rPr sz="6000" dirty="0"/>
              <a:t>“Solar Mass”  Black Holes</a:t>
            </a:r>
          </a:p>
        </p:txBody>
      </p:sp>
      <p:pic>
        <p:nvPicPr>
          <p:cNvPr id="378" name="BHmassChartGW092017.jpg"/>
          <p:cNvPicPr>
            <a:picLocks noChangeAspect="1"/>
          </p:cNvPicPr>
          <p:nvPr/>
        </p:nvPicPr>
        <p:blipFill>
          <a:blip r:embed="rId2">
            <a:extLst/>
          </a:blip>
          <a:srcRect t="20490" b="7253"/>
          <a:stretch>
            <a:fillRect/>
          </a:stretch>
        </p:blipFill>
        <p:spPr>
          <a:xfrm>
            <a:off x="412553" y="1531935"/>
            <a:ext cx="8253594" cy="4391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ns_grb_paper_v2 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7963" r="7734" b="22777"/>
          <a:stretch/>
        </p:blipFill>
        <p:spPr>
          <a:xfrm>
            <a:off x="1803400" y="355600"/>
            <a:ext cx="5943600" cy="600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5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W170817_v6 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6" t="5185" b="48518"/>
          <a:stretch/>
        </p:blipFill>
        <p:spPr>
          <a:xfrm>
            <a:off x="5334000" y="355600"/>
            <a:ext cx="3657600" cy="4454561"/>
          </a:xfrm>
          <a:prstGeom prst="rect">
            <a:avLst/>
          </a:prstGeom>
        </p:spPr>
      </p:pic>
      <p:pic>
        <p:nvPicPr>
          <p:cNvPr id="4" name="Picture 3" descr="GW170817_v6 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6049" r="51670" b="61482"/>
          <a:stretch/>
        </p:blipFill>
        <p:spPr>
          <a:xfrm>
            <a:off x="1566334" y="474133"/>
            <a:ext cx="3657600" cy="38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creen Shot 2017-10-18 at 5.2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037" y="589577"/>
            <a:ext cx="8625926" cy="56788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565900" y="457200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NGC4493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-messenger-observations-v3 6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889000"/>
            <a:ext cx="6286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1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1 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23703" r="7501" b="11358"/>
          <a:stretch/>
        </p:blipFill>
        <p:spPr>
          <a:xfrm>
            <a:off x="2025295" y="577353"/>
            <a:ext cx="5486400" cy="52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9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lonova_uvior_vs_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016000"/>
            <a:ext cx="6578600" cy="481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1000" y="6184900"/>
            <a:ext cx="5740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Villar</a:t>
            </a:r>
            <a:r>
              <a:rPr lang="en-US" dirty="0" smtClean="0"/>
              <a:t> et al </a:t>
            </a:r>
            <a:r>
              <a:rPr lang="en-US" dirty="0" err="1" smtClean="0"/>
              <a:t>arXiv</a:t>
            </a:r>
            <a:r>
              <a:rPr lang="en-US" dirty="0" smtClean="0"/>
              <a:t> </a:t>
            </a:r>
            <a:r>
              <a:rPr lang="en-US" dirty="0" err="1" smtClean="0"/>
              <a:t>astroph</a:t>
            </a:r>
            <a:r>
              <a:rPr lang="en-US" dirty="0" smtClean="0"/>
              <a:t> 1710.11576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469900"/>
            <a:ext cx="490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Broad band </a:t>
            </a:r>
            <a:r>
              <a:rPr lang="en-US" sz="2000" dirty="0" err="1" smtClean="0"/>
              <a:t>kilonova</a:t>
            </a:r>
            <a:r>
              <a:rPr lang="en-US" sz="2000" dirty="0" smtClean="0"/>
              <a:t> spectra </a:t>
            </a:r>
            <a:r>
              <a:rPr lang="en-US" sz="2000" dirty="0" err="1" smtClean="0"/>
              <a:t>vs</a:t>
            </a:r>
            <a:r>
              <a:rPr lang="en-US" sz="2000" dirty="0" smtClean="0"/>
              <a:t>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17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ns_h0_final 8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384300"/>
            <a:ext cx="6146800" cy="408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9500" y="5715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Hubble constant measurement: Galaxy z and distance from GW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457200"/>
            <a:ext cx="8229600" cy="1905000"/>
          </a:xfrm>
        </p:spPr>
        <p:txBody>
          <a:bodyPr/>
          <a:lstStyle/>
          <a:p>
            <a:r>
              <a:rPr lang="en-US" sz="4000">
                <a:solidFill>
                  <a:srgbClr val="3366FF"/>
                </a:solidFill>
              </a:rPr>
              <a:t>Classes of sources and searches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229600" cy="5715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Compact binary inspiral: template search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BH/BH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NS/NS and BH/NS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Low duty cycle transients: wavelets,T/f clusters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Supernova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BH normal modes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Unknown types of sources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Triggered searches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Gamma ray bursts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EM transients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Periodic CW sources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Pulsars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Low mass x-ray binaries (quasi periodic)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</a:rPr>
              <a:t>Stochastic background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Cosmological isotropic background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Foreground sources : gravitational wave radiometry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lsar_cw_search_riles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70"/>
            <a:ext cx="5245100" cy="5372100"/>
          </a:xfrm>
          <a:prstGeom prst="rect">
            <a:avLst/>
          </a:prstGeom>
        </p:spPr>
      </p:pic>
      <p:pic>
        <p:nvPicPr>
          <p:cNvPr id="6" name="Picture 5" descr="scorpius_X1_radiometer_search_riles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50" y="1101270"/>
            <a:ext cx="5080000" cy="279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7000" y="5901870"/>
            <a:ext cx="313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 search periodic sources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4216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 radiometer search </a:t>
            </a:r>
            <a:r>
              <a:rPr lang="en-US" dirty="0" err="1" smtClean="0"/>
              <a:t>Scorpius</a:t>
            </a:r>
            <a:r>
              <a:rPr lang="en-US" dirty="0" smtClean="0"/>
              <a:t> X1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7600" y="627120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K. Riles preprint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8"/>
            <a:ext cx="8229600" cy="6881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Gravitational waves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593956"/>
            <a:ext cx="8229600" cy="2127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Einstein 1916 and 1918</a:t>
            </a:r>
          </a:p>
          <a:p>
            <a:pPr lvl="1"/>
            <a:r>
              <a:rPr lang="en-US" sz="2400" dirty="0" smtClean="0"/>
              <a:t>Sources: non-spherically symmetric accelerated masses</a:t>
            </a:r>
          </a:p>
          <a:p>
            <a:pPr lvl="1"/>
            <a:r>
              <a:rPr lang="en-US" sz="2400" dirty="0" smtClean="0"/>
              <a:t>Kinematics: </a:t>
            </a:r>
          </a:p>
          <a:p>
            <a:pPr lvl="2"/>
            <a:r>
              <a:rPr lang="en-US" sz="1800" dirty="0" smtClean="0"/>
              <a:t>propagate at speed of light</a:t>
            </a:r>
          </a:p>
          <a:p>
            <a:pPr lvl="2"/>
            <a:r>
              <a:rPr lang="en-US" sz="1800" dirty="0"/>
              <a:t>t</a:t>
            </a:r>
            <a:r>
              <a:rPr lang="en-US" sz="1800" dirty="0" smtClean="0"/>
              <a:t>ransverse waves</a:t>
            </a:r>
            <a:r>
              <a:rPr lang="en-US" dirty="0" smtClean="0"/>
              <a:t>,</a:t>
            </a:r>
            <a:r>
              <a:rPr lang="en-US" sz="1800" dirty="0" smtClean="0"/>
              <a:t> strains in space (tension and compression)</a:t>
            </a:r>
          </a:p>
        </p:txBody>
      </p:sp>
      <p:pic>
        <p:nvPicPr>
          <p:cNvPr id="6" name="strainDemo_cartesian-lin_p-1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286" y="272142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hastic_background_bh_mand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39700"/>
            <a:ext cx="66294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kel_triple_projection_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07254"/>
          </a:xfrm>
          <a:prstGeom prst="rect">
            <a:avLst/>
          </a:prstGeom>
        </p:spPr>
      </p:pic>
      <p:pic>
        <p:nvPicPr>
          <p:cNvPr id="2" name="Picture 1" descr="HiResHanford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" y="577255"/>
            <a:ext cx="1828800" cy="1194570"/>
          </a:xfrm>
          <a:prstGeom prst="rect">
            <a:avLst/>
          </a:prstGeom>
        </p:spPr>
      </p:pic>
      <p:pic>
        <p:nvPicPr>
          <p:cNvPr id="4" name="Picture 3" descr="HiResLivingston_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" y="3084285"/>
            <a:ext cx="1828800" cy="1228459"/>
          </a:xfrm>
          <a:prstGeom prst="rect">
            <a:avLst/>
          </a:prstGeom>
        </p:spPr>
      </p:pic>
      <p:pic>
        <p:nvPicPr>
          <p:cNvPr id="5" name="Picture 4" descr="Ando_LCG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46" y="164973"/>
            <a:ext cx="1828800" cy="14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oxbury_latin_final_Page_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4473"/>
          <a:stretch/>
        </p:blipFill>
        <p:spPr bwMode="auto">
          <a:xfrm>
            <a:off x="3692033" y="2389447"/>
            <a:ext cx="1828800" cy="12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11" y="87538"/>
            <a:ext cx="1828800" cy="127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1942" y="622300"/>
            <a:ext cx="75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LHO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2913" y="3112987"/>
            <a:ext cx="6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LLO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7502" y="94713"/>
            <a:ext cx="66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34324" y="2418149"/>
            <a:ext cx="846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72192" y="301372"/>
            <a:ext cx="97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KAGRA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9180" y="1771825"/>
            <a:ext cx="638600" cy="208618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714892" y="2418149"/>
            <a:ext cx="724704" cy="66613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836140" y="1305944"/>
            <a:ext cx="35876" cy="46588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06531" y="2102426"/>
            <a:ext cx="265485" cy="315723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20603" y="1596105"/>
            <a:ext cx="272661" cy="506321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36796" y="2418149"/>
            <a:ext cx="13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8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0" y="617753"/>
            <a:ext cx="8385852" cy="5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foevol1017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68400"/>
            <a:ext cx="59309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h_snr_vs_z_30msu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2082800"/>
            <a:ext cx="33655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47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692150"/>
            <a:ext cx="8229600" cy="590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100" y="33551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ge of universe                          years            hours    minutes   1/10 to 1/1000 sec  </a:t>
            </a:r>
            <a:endParaRPr lang="en-US" dirty="0"/>
          </a:p>
        </p:txBody>
      </p:sp>
      <p:pic>
        <p:nvPicPr>
          <p:cNvPr id="4" name="Picture 3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844550"/>
            <a:ext cx="8229600" cy="59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15" y="719959"/>
            <a:ext cx="7315200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sa_pathfinder_improv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650999"/>
            <a:ext cx="7315200" cy="361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4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692150"/>
            <a:ext cx="8229600" cy="5904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100" y="335518"/>
            <a:ext cx="748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ge of universe                          years            hours    minutes   1/10 to 1/1000 sec  </a:t>
            </a:r>
            <a:endParaRPr lang="en-US" dirty="0"/>
          </a:p>
        </p:txBody>
      </p:sp>
      <p:pic>
        <p:nvPicPr>
          <p:cNvPr id="4" name="Picture 3" descr="fig1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844550"/>
            <a:ext cx="8229600" cy="59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3068928" y="3152203"/>
            <a:ext cx="663552" cy="580669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1824768" y="1078385"/>
            <a:ext cx="1866240" cy="314175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4"/>
          <a:stretch>
            <a:fillRect/>
          </a:stretch>
        </p:blipFill>
        <p:spPr>
          <a:xfrm>
            <a:off x="746496" y="1982701"/>
            <a:ext cx="912384" cy="746574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5"/>
          <a:stretch>
            <a:fillRect/>
          </a:stretch>
        </p:blipFill>
        <p:spPr>
          <a:xfrm>
            <a:off x="4644864" y="1571856"/>
            <a:ext cx="1193871" cy="419009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6"/>
          <a:stretch>
            <a:fillRect/>
          </a:stretch>
        </p:blipFill>
        <p:spPr>
          <a:xfrm>
            <a:off x="7111305" y="5336080"/>
            <a:ext cx="1951143" cy="386024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7"/>
          <a:stretch>
            <a:fillRect/>
          </a:stretch>
        </p:blipFill>
        <p:spPr>
          <a:xfrm>
            <a:off x="1783296" y="5939936"/>
            <a:ext cx="1451520" cy="41476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8"/>
          <a:stretch>
            <a:fillRect/>
          </a:stretch>
        </p:blipFill>
        <p:spPr>
          <a:xfrm>
            <a:off x="5022684" y="2488581"/>
            <a:ext cx="570158" cy="64794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9"/>
          <a:stretch>
            <a:fillRect/>
          </a:stretch>
        </p:blipFill>
        <p:spPr>
          <a:xfrm>
            <a:off x="4769280" y="3765857"/>
            <a:ext cx="1278774" cy="636515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10"/>
          <a:stretch>
            <a:fillRect/>
          </a:stretch>
        </p:blipFill>
        <p:spPr>
          <a:xfrm>
            <a:off x="82944" y="3566967"/>
            <a:ext cx="995328" cy="829527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2121276" y="3670168"/>
            <a:ext cx="832379" cy="830833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2"/>
          <a:stretch>
            <a:fillRect/>
          </a:stretch>
        </p:blipFill>
        <p:spPr>
          <a:xfrm>
            <a:off x="3732480" y="2654487"/>
            <a:ext cx="663552" cy="784132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3"/>
          <a:stretch>
            <a:fillRect/>
          </a:stretch>
        </p:blipFill>
        <p:spPr>
          <a:xfrm>
            <a:off x="6801408" y="3394856"/>
            <a:ext cx="746496" cy="735144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4"/>
          <a:stretch>
            <a:fillRect/>
          </a:stretch>
        </p:blipFill>
        <p:spPr>
          <a:xfrm>
            <a:off x="3234816" y="4645352"/>
            <a:ext cx="776539" cy="793276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5"/>
          <a:stretch>
            <a:fillRect/>
          </a:stretch>
        </p:blipFill>
        <p:spPr>
          <a:xfrm>
            <a:off x="5142528" y="6221453"/>
            <a:ext cx="1127908" cy="556175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6"/>
          <a:stretch>
            <a:fillRect/>
          </a:stretch>
        </p:blipFill>
        <p:spPr>
          <a:xfrm>
            <a:off x="767069" y="4435684"/>
            <a:ext cx="1552424" cy="427827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7"/>
          <a:stretch>
            <a:fillRect/>
          </a:stretch>
        </p:blipFill>
        <p:spPr>
          <a:xfrm>
            <a:off x="4020498" y="4230588"/>
            <a:ext cx="790254" cy="72404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8"/>
          <a:stretch>
            <a:fillRect/>
          </a:stretch>
        </p:blipFill>
        <p:spPr>
          <a:xfrm>
            <a:off x="8211456" y="4021900"/>
            <a:ext cx="894097" cy="753106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9"/>
          <a:stretch>
            <a:fillRect/>
          </a:stretch>
        </p:blipFill>
        <p:spPr>
          <a:xfrm>
            <a:off x="8212436" y="4846528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20"/>
          <a:stretch>
            <a:fillRect/>
          </a:stretch>
        </p:blipFill>
        <p:spPr>
          <a:xfrm>
            <a:off x="2073600" y="6387358"/>
            <a:ext cx="1907712" cy="414764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21"/>
          <a:stretch>
            <a:fillRect/>
          </a:stretch>
        </p:blipFill>
        <p:spPr>
          <a:xfrm>
            <a:off x="6552576" y="6304406"/>
            <a:ext cx="2518363" cy="489552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22"/>
          <a:stretch>
            <a:fillRect/>
          </a:stretch>
        </p:blipFill>
        <p:spPr>
          <a:xfrm>
            <a:off x="331776" y="4923603"/>
            <a:ext cx="1666064" cy="399414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3"/>
          <a:stretch>
            <a:fillRect/>
          </a:stretch>
        </p:blipFill>
        <p:spPr>
          <a:xfrm>
            <a:off x="5557248" y="3484014"/>
            <a:ext cx="1179176" cy="248532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4"/>
          <a:stretch>
            <a:fillRect/>
          </a:stretch>
        </p:blipFill>
        <p:spPr>
          <a:xfrm>
            <a:off x="6754711" y="4230588"/>
            <a:ext cx="544361" cy="630963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5"/>
          <a:stretch>
            <a:fillRect/>
          </a:stretch>
        </p:blipFill>
        <p:spPr>
          <a:xfrm>
            <a:off x="4448933" y="2488581"/>
            <a:ext cx="610651" cy="760291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6"/>
          <a:stretch>
            <a:fillRect/>
          </a:stretch>
        </p:blipFill>
        <p:spPr>
          <a:xfrm>
            <a:off x="3296534" y="6002641"/>
            <a:ext cx="1400905" cy="414764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7"/>
          <a:stretch>
            <a:fillRect/>
          </a:stretch>
        </p:blipFill>
        <p:spPr>
          <a:xfrm>
            <a:off x="2273449" y="2405629"/>
            <a:ext cx="712535" cy="787724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8"/>
          <a:stretch>
            <a:fillRect/>
          </a:stretch>
        </p:blipFill>
        <p:spPr>
          <a:xfrm>
            <a:off x="1741824" y="2481723"/>
            <a:ext cx="465009" cy="587527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9"/>
          <a:stretch>
            <a:fillRect/>
          </a:stretch>
        </p:blipFill>
        <p:spPr>
          <a:xfrm>
            <a:off x="3068928" y="2073818"/>
            <a:ext cx="663552" cy="438931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30"/>
          <a:stretch>
            <a:fillRect/>
          </a:stretch>
        </p:blipFill>
        <p:spPr>
          <a:xfrm>
            <a:off x="3981312" y="1945469"/>
            <a:ext cx="580608" cy="663622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31"/>
          <a:stretch>
            <a:fillRect/>
          </a:stretch>
        </p:blipFill>
        <p:spPr>
          <a:xfrm>
            <a:off x="4103442" y="5082649"/>
            <a:ext cx="790254" cy="806993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32"/>
          <a:stretch>
            <a:fillRect/>
          </a:stretch>
        </p:blipFill>
        <p:spPr>
          <a:xfrm>
            <a:off x="7382016" y="2820392"/>
            <a:ext cx="912384" cy="574464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3"/>
          <a:stretch>
            <a:fillRect/>
          </a:stretch>
        </p:blipFill>
        <p:spPr>
          <a:xfrm>
            <a:off x="8294400" y="1327244"/>
            <a:ext cx="829440" cy="746574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4"/>
          <a:stretch>
            <a:fillRect/>
          </a:stretch>
        </p:blipFill>
        <p:spPr>
          <a:xfrm>
            <a:off x="2985984" y="1510458"/>
            <a:ext cx="995328" cy="435012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5"/>
          <a:stretch>
            <a:fillRect/>
          </a:stretch>
        </p:blipFill>
        <p:spPr>
          <a:xfrm>
            <a:off x="6435344" y="5840328"/>
            <a:ext cx="2605552" cy="464078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6"/>
          <a:stretch>
            <a:fillRect/>
          </a:stretch>
        </p:blipFill>
        <p:spPr>
          <a:xfrm>
            <a:off x="1161216" y="2820392"/>
            <a:ext cx="610651" cy="746248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7"/>
          <a:stretch>
            <a:fillRect/>
          </a:stretch>
        </p:blipFill>
        <p:spPr>
          <a:xfrm>
            <a:off x="1399598" y="1659054"/>
            <a:ext cx="674002" cy="497716"/>
          </a:xfrm>
          <a:prstGeom prst="rect">
            <a:avLst/>
          </a:prstGeom>
          <a:ln>
            <a:noFill/>
          </a:ln>
        </p:spPr>
      </p:pic>
      <p:pic>
        <p:nvPicPr>
          <p:cNvPr id="75" name="Picture 74"/>
          <p:cNvPicPr/>
          <p:nvPr/>
        </p:nvPicPr>
        <p:blipFill>
          <a:blip r:embed="rId38"/>
          <a:stretch>
            <a:fillRect/>
          </a:stretch>
        </p:blipFill>
        <p:spPr>
          <a:xfrm>
            <a:off x="4810752" y="2049651"/>
            <a:ext cx="1866240" cy="406272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9"/>
          <a:stretch>
            <a:fillRect/>
          </a:stretch>
        </p:blipFill>
        <p:spPr>
          <a:xfrm>
            <a:off x="2488320" y="4728304"/>
            <a:ext cx="700452" cy="806993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40"/>
          <a:stretch>
            <a:fillRect/>
          </a:stretch>
        </p:blipFill>
        <p:spPr>
          <a:xfrm>
            <a:off x="1990656" y="3202497"/>
            <a:ext cx="829440" cy="414764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41"/>
          <a:stretch>
            <a:fillRect/>
          </a:stretch>
        </p:blipFill>
        <p:spPr>
          <a:xfrm>
            <a:off x="1647124" y="5143068"/>
            <a:ext cx="675308" cy="663622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2"/>
          <a:stretch>
            <a:fillRect/>
          </a:stretch>
        </p:blipFill>
        <p:spPr>
          <a:xfrm>
            <a:off x="165888" y="5483697"/>
            <a:ext cx="663552" cy="654804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43"/>
          <a:stretch>
            <a:fillRect/>
          </a:stretch>
        </p:blipFill>
        <p:spPr>
          <a:xfrm>
            <a:off x="7299072" y="4479446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4"/>
          <a:stretch>
            <a:fillRect/>
          </a:stretch>
        </p:blipFill>
        <p:spPr>
          <a:xfrm>
            <a:off x="4064256" y="6298201"/>
            <a:ext cx="1069782" cy="479427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5"/>
          <a:stretch>
            <a:fillRect/>
          </a:stretch>
        </p:blipFill>
        <p:spPr>
          <a:xfrm>
            <a:off x="713841" y="6387358"/>
            <a:ext cx="1324818" cy="432073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6"/>
          <a:stretch>
            <a:fillRect/>
          </a:stretch>
        </p:blipFill>
        <p:spPr>
          <a:xfrm>
            <a:off x="2156544" y="1617905"/>
            <a:ext cx="746496" cy="704771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7"/>
          <a:stretch>
            <a:fillRect/>
          </a:stretch>
        </p:blipFill>
        <p:spPr>
          <a:xfrm>
            <a:off x="7796736" y="3484014"/>
            <a:ext cx="1294122" cy="537886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8"/>
          <a:stretch>
            <a:fillRect/>
          </a:stretch>
        </p:blipFill>
        <p:spPr>
          <a:xfrm>
            <a:off x="8377344" y="2669510"/>
            <a:ext cx="746496" cy="731551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9"/>
          <a:stretch>
            <a:fillRect/>
          </a:stretch>
        </p:blipFill>
        <p:spPr>
          <a:xfrm>
            <a:off x="6146999" y="4900742"/>
            <a:ext cx="737353" cy="737430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50"/>
          <a:stretch>
            <a:fillRect/>
          </a:stretch>
        </p:blipFill>
        <p:spPr>
          <a:xfrm>
            <a:off x="1161216" y="3649919"/>
            <a:ext cx="739312" cy="751800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51"/>
          <a:stretch>
            <a:fillRect/>
          </a:stretch>
        </p:blipFill>
        <p:spPr>
          <a:xfrm>
            <a:off x="6676992" y="1576102"/>
            <a:ext cx="746496" cy="746574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52"/>
          <a:stretch>
            <a:fillRect/>
          </a:stretch>
        </p:blipFill>
        <p:spPr>
          <a:xfrm>
            <a:off x="7547904" y="2156770"/>
            <a:ext cx="1437805" cy="414764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3"/>
          <a:stretch>
            <a:fillRect/>
          </a:stretch>
        </p:blipFill>
        <p:spPr>
          <a:xfrm>
            <a:off x="5640192" y="2571534"/>
            <a:ext cx="746496" cy="727632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4"/>
          <a:stretch>
            <a:fillRect/>
          </a:stretch>
        </p:blipFill>
        <p:spPr>
          <a:xfrm>
            <a:off x="109395" y="1824960"/>
            <a:ext cx="720045" cy="746574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5"/>
          <a:stretch>
            <a:fillRect/>
          </a:stretch>
        </p:blipFill>
        <p:spPr>
          <a:xfrm>
            <a:off x="2405376" y="5581672"/>
            <a:ext cx="1568099" cy="30797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6"/>
          <a:stretch>
            <a:fillRect/>
          </a:stretch>
        </p:blipFill>
        <p:spPr>
          <a:xfrm>
            <a:off x="1067169" y="1039848"/>
            <a:ext cx="674655" cy="608429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7"/>
          <a:stretch>
            <a:fillRect/>
          </a:stretch>
        </p:blipFill>
        <p:spPr>
          <a:xfrm>
            <a:off x="2985984" y="2571534"/>
            <a:ext cx="748782" cy="479754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8"/>
          <a:stretch>
            <a:fillRect/>
          </a:stretch>
        </p:blipFill>
        <p:spPr>
          <a:xfrm>
            <a:off x="2985984" y="3815824"/>
            <a:ext cx="912384" cy="701506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9"/>
          <a:stretch>
            <a:fillRect/>
          </a:stretch>
        </p:blipFill>
        <p:spPr>
          <a:xfrm>
            <a:off x="4122709" y="3542799"/>
            <a:ext cx="646571" cy="604836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60"/>
          <a:stretch>
            <a:fillRect/>
          </a:stretch>
        </p:blipFill>
        <p:spPr>
          <a:xfrm>
            <a:off x="7488472" y="3942213"/>
            <a:ext cx="557096" cy="537233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61"/>
          <a:stretch>
            <a:fillRect/>
          </a:stretch>
        </p:blipFill>
        <p:spPr>
          <a:xfrm>
            <a:off x="7547904" y="1576102"/>
            <a:ext cx="770334" cy="498369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62"/>
          <a:stretch>
            <a:fillRect/>
          </a:stretch>
        </p:blipFill>
        <p:spPr>
          <a:xfrm>
            <a:off x="5059584" y="4826933"/>
            <a:ext cx="989124" cy="730898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63"/>
          <a:stretch>
            <a:fillRect/>
          </a:stretch>
        </p:blipFill>
        <p:spPr>
          <a:xfrm>
            <a:off x="5570310" y="953956"/>
            <a:ext cx="2382191" cy="705098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4"/>
          <a:stretch>
            <a:fillRect/>
          </a:stretch>
        </p:blipFill>
        <p:spPr>
          <a:xfrm>
            <a:off x="4976640" y="3136527"/>
            <a:ext cx="414720" cy="622145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5"/>
          <a:stretch>
            <a:fillRect/>
          </a:stretch>
        </p:blipFill>
        <p:spPr>
          <a:xfrm>
            <a:off x="4987743" y="4479446"/>
            <a:ext cx="1730721" cy="326912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6"/>
          <a:stretch>
            <a:fillRect/>
          </a:stretch>
        </p:blipFill>
        <p:spPr>
          <a:xfrm>
            <a:off x="4903493" y="5650582"/>
            <a:ext cx="1492992" cy="497716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7"/>
          <a:stretch>
            <a:fillRect/>
          </a:stretch>
        </p:blipFill>
        <p:spPr>
          <a:xfrm>
            <a:off x="3882040" y="1071200"/>
            <a:ext cx="1584100" cy="500656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8"/>
          <a:stretch>
            <a:fillRect/>
          </a:stretch>
        </p:blipFill>
        <p:spPr>
          <a:xfrm>
            <a:off x="767722" y="5317791"/>
            <a:ext cx="559382" cy="405946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9"/>
          <a:stretch>
            <a:fillRect/>
          </a:stretch>
        </p:blipFill>
        <p:spPr>
          <a:xfrm>
            <a:off x="82944" y="2737440"/>
            <a:ext cx="965612" cy="746574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70"/>
          <a:stretch>
            <a:fillRect/>
          </a:stretch>
        </p:blipFill>
        <p:spPr>
          <a:xfrm>
            <a:off x="82944" y="1039848"/>
            <a:ext cx="995328" cy="663622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71"/>
          <a:stretch>
            <a:fillRect/>
          </a:stretch>
        </p:blipFill>
        <p:spPr>
          <a:xfrm>
            <a:off x="6489225" y="2488581"/>
            <a:ext cx="892791" cy="707058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72"/>
          <a:stretch>
            <a:fillRect/>
          </a:stretch>
        </p:blipFill>
        <p:spPr>
          <a:xfrm>
            <a:off x="6096384" y="3765857"/>
            <a:ext cx="622080" cy="622145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73"/>
          <a:stretch>
            <a:fillRect/>
          </a:stretch>
        </p:blipFill>
        <p:spPr>
          <a:xfrm>
            <a:off x="7624970" y="76421"/>
            <a:ext cx="1519443" cy="613328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4"/>
          <a:stretch>
            <a:fillRect/>
          </a:stretch>
        </p:blipFill>
        <p:spPr>
          <a:xfrm>
            <a:off x="21552" y="0"/>
            <a:ext cx="1427029" cy="1039848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1448581" y="318748"/>
            <a:ext cx="6155163" cy="593732"/>
          </a:xfrm>
          <a:prstGeom prst="rect">
            <a:avLst/>
          </a:prstGeom>
        </p:spPr>
        <p:txBody>
          <a:bodyPr lIns="81639" tIns="40820" rIns="81639" bIns="40820"/>
          <a:lstStyle/>
          <a:p>
            <a:pPr algn="ctr">
              <a:lnSpc>
                <a:spcPct val="93000"/>
              </a:lnSpc>
            </a:pPr>
            <a:r>
              <a:rPr lang="en-US" sz="3600" b="1">
                <a:solidFill>
                  <a:srgbClr val="0000FF"/>
                </a:solidFill>
                <a:latin typeface="Times New Roman"/>
              </a:rPr>
              <a:t>LIGO Scientific Collaboration</a:t>
            </a:r>
            <a:endParaRPr/>
          </a:p>
        </p:txBody>
      </p:sp>
      <p:pic>
        <p:nvPicPr>
          <p:cNvPr id="113" name="Picture 112"/>
          <p:cNvPicPr/>
          <p:nvPr/>
        </p:nvPicPr>
        <p:blipFill>
          <a:blip r:embed="rId75"/>
          <a:stretch>
            <a:fillRect/>
          </a:stretch>
        </p:blipFill>
        <p:spPr>
          <a:xfrm>
            <a:off x="165888" y="4396494"/>
            <a:ext cx="485582" cy="527109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6"/>
          <a:stretch>
            <a:fillRect/>
          </a:stretch>
        </p:blipFill>
        <p:spPr>
          <a:xfrm>
            <a:off x="76740" y="6138500"/>
            <a:ext cx="521502" cy="648599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7"/>
          <a:stretch>
            <a:fillRect/>
          </a:stretch>
        </p:blipFill>
        <p:spPr>
          <a:xfrm>
            <a:off x="982919" y="5694997"/>
            <a:ext cx="664205" cy="65970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63436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Einstein 1916</a:t>
            </a:r>
            <a:endParaRPr lang="en-US" sz="3600" dirty="0"/>
          </a:p>
        </p:txBody>
      </p:sp>
      <p:pic>
        <p:nvPicPr>
          <p:cNvPr id="3" name="Picture 2" descr="einstein_1916_scal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4" y="820463"/>
            <a:ext cx="7315200" cy="254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3937" y="2625615"/>
            <a:ext cx="552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“…..in any case one can think of A will have a practically</a:t>
            </a:r>
          </a:p>
          <a:p>
            <a:r>
              <a:rPr lang="en-US" dirty="0"/>
              <a:t>v</a:t>
            </a:r>
            <a:r>
              <a:rPr lang="en-US" dirty="0" smtClean="0"/>
              <a:t>anishing value.”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19641" y="2401615"/>
            <a:ext cx="2099733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69374" y="2625615"/>
            <a:ext cx="6350000" cy="6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39334" y="2948781"/>
            <a:ext cx="1024467" cy="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362347"/>
              </p:ext>
            </p:extLst>
          </p:nvPr>
        </p:nvGraphicFramePr>
        <p:xfrm>
          <a:off x="0" y="3289740"/>
          <a:ext cx="3241538" cy="93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4" imgW="1447800" imgH="419100" progId="Equation.DSMT4">
                  <p:embed/>
                </p:oleObj>
              </mc:Choice>
              <mc:Fallback>
                <p:oleObj name="Equation" r:id="rId4" imgW="14478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289740"/>
                        <a:ext cx="3241538" cy="93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77800" y="4130006"/>
            <a:ext cx="896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1916 examples</a:t>
            </a:r>
            <a:r>
              <a:rPr lang="en-US" dirty="0">
                <a:solidFill>
                  <a:srgbClr val="FF0000"/>
                </a:solidFill>
              </a:rPr>
              <a:t>:    </a:t>
            </a:r>
            <a:r>
              <a:rPr lang="en-US" dirty="0" smtClean="0">
                <a:solidFill>
                  <a:srgbClr val="FF0000"/>
                </a:solidFill>
              </a:rPr>
              <a:t>train </a:t>
            </a:r>
            <a:r>
              <a:rPr lang="en-US" dirty="0" err="1" smtClean="0">
                <a:solidFill>
                  <a:srgbClr val="FF0000"/>
                </a:solidFill>
              </a:rPr>
              <a:t>colllision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binary star decay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BOwre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37" y="4595233"/>
            <a:ext cx="1828800" cy="1102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125" y="4539944"/>
            <a:ext cx="39002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 = 10</a:t>
            </a:r>
            <a:r>
              <a:rPr lang="en-US" baseline="30000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 kg</a:t>
            </a:r>
          </a:p>
          <a:p>
            <a:r>
              <a:rPr lang="en-US" dirty="0">
                <a:solidFill>
                  <a:prstClr val="black"/>
                </a:solidFill>
              </a:rPr>
              <a:t>v = 100km/</a:t>
            </a:r>
            <a:r>
              <a:rPr lang="en-US" dirty="0" err="1">
                <a:solidFill>
                  <a:prstClr val="black"/>
                </a:solidFill>
              </a:rPr>
              <a:t>hr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collision</a:t>
            </a:r>
            <a:r>
              <a:rPr lang="en-US" dirty="0">
                <a:solidFill>
                  <a:prstClr val="black"/>
                </a:solidFill>
              </a:rPr>
              <a:t> = 1/3 sec</a:t>
            </a:r>
          </a:p>
          <a:p>
            <a:r>
              <a:rPr lang="en-US" dirty="0" err="1">
                <a:solidFill>
                  <a:prstClr val="black"/>
                </a:solidFill>
              </a:rPr>
              <a:t>R</a:t>
            </a:r>
            <a:r>
              <a:rPr lang="en-US" baseline="-25000" dirty="0" err="1">
                <a:solidFill>
                  <a:prstClr val="black"/>
                </a:solidFill>
              </a:rPr>
              <a:t>radiation</a:t>
            </a:r>
            <a:r>
              <a:rPr lang="en-US" dirty="0">
                <a:solidFill>
                  <a:prstClr val="black"/>
                </a:solidFill>
              </a:rPr>
              <a:t>= 300km</a:t>
            </a:r>
          </a:p>
          <a:p>
            <a:r>
              <a:rPr lang="en-US" dirty="0">
                <a:solidFill>
                  <a:prstClr val="black"/>
                </a:solidFill>
              </a:rPr>
              <a:t>h ~ 10</a:t>
            </a:r>
            <a:r>
              <a:rPr lang="en-US" baseline="30000" dirty="0">
                <a:solidFill>
                  <a:prstClr val="black"/>
                </a:solidFill>
              </a:rPr>
              <a:t>-42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 descr="binary_star_clos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28689" r="31328" b="36412"/>
          <a:stretch/>
        </p:blipFill>
        <p:spPr>
          <a:xfrm>
            <a:off x="7575257" y="4763572"/>
            <a:ext cx="1278193" cy="11389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25697" y="4595233"/>
            <a:ext cx="2358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baseline="-25000" dirty="0">
                <a:solidFill>
                  <a:prstClr val="black"/>
                </a:solidFill>
              </a:rPr>
              <a:t>1</a:t>
            </a:r>
            <a:r>
              <a:rPr lang="en-US" dirty="0">
                <a:solidFill>
                  <a:prstClr val="black"/>
                </a:solidFill>
              </a:rPr>
              <a:t>=m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= 1 solar mass</a:t>
            </a:r>
          </a:p>
          <a:p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orbit</a:t>
            </a:r>
            <a:r>
              <a:rPr lang="en-US" dirty="0">
                <a:solidFill>
                  <a:prstClr val="black"/>
                </a:solidFill>
              </a:rPr>
              <a:t>= 1 day</a:t>
            </a:r>
          </a:p>
          <a:p>
            <a:r>
              <a:rPr lang="en-US" dirty="0">
                <a:solidFill>
                  <a:prstClr val="black"/>
                </a:solidFill>
              </a:rPr>
              <a:t>R = 10 </a:t>
            </a:r>
            <a:r>
              <a:rPr lang="en-US" dirty="0" err="1">
                <a:solidFill>
                  <a:prstClr val="black"/>
                </a:solidFill>
              </a:rPr>
              <a:t>Kly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25697" y="5513188"/>
            <a:ext cx="248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 ~ 10</a:t>
            </a:r>
            <a:r>
              <a:rPr lang="en-US" baseline="30000" dirty="0">
                <a:solidFill>
                  <a:prstClr val="black"/>
                </a:solidFill>
              </a:rPr>
              <a:t>-23</a:t>
            </a:r>
            <a:r>
              <a:rPr lang="en-US" dirty="0">
                <a:solidFill>
                  <a:prstClr val="black"/>
                </a:solidFill>
              </a:rPr>
              <a:t> @ ½ day period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194203"/>
              </p:ext>
            </p:extLst>
          </p:nvPr>
        </p:nvGraphicFramePr>
        <p:xfrm>
          <a:off x="5011081" y="5833492"/>
          <a:ext cx="3481643" cy="6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8" imgW="2667000" imgH="444500" progId="Equation.DSMT4">
                  <p:embed/>
                </p:oleObj>
              </mc:Choice>
              <mc:Fallback>
                <p:oleObj name="Equation" r:id="rId8" imgW="26670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11081" y="5833492"/>
                        <a:ext cx="3481643" cy="6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91353"/>
              </p:ext>
            </p:extLst>
          </p:nvPr>
        </p:nvGraphicFramePr>
        <p:xfrm>
          <a:off x="3535060" y="3362325"/>
          <a:ext cx="544195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0" imgW="2743200" imgH="419100" progId="Equation.DSMT4">
                  <p:embed/>
                </p:oleObj>
              </mc:Choice>
              <mc:Fallback>
                <p:oleObj name="Equation" r:id="rId10" imgW="27432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35060" y="3362325"/>
                        <a:ext cx="544195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87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7800" y="2743200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SPARE SLIDES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878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antumnoi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chelson_gws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9" y="791220"/>
            <a:ext cx="7772400" cy="585830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989858"/>
              </p:ext>
            </p:extLst>
          </p:nvPr>
        </p:nvGraphicFramePr>
        <p:xfrm>
          <a:off x="3305425" y="5055390"/>
          <a:ext cx="725861" cy="31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4" imgW="469900" imgH="203200" progId="Equation.DSMT4">
                  <p:embed/>
                </p:oleObj>
              </mc:Choice>
              <mc:Fallback>
                <p:oleObj name="Equation" r:id="rId4" imgW="469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5425" y="5055390"/>
                        <a:ext cx="725861" cy="313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475294"/>
              </p:ext>
            </p:extLst>
          </p:nvPr>
        </p:nvGraphicFramePr>
        <p:xfrm>
          <a:off x="6115168" y="3416971"/>
          <a:ext cx="786726" cy="340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6" imgW="469900" imgH="203200" progId="Equation.DSMT4">
                  <p:embed/>
                </p:oleObj>
              </mc:Choice>
              <mc:Fallback>
                <p:oleObj name="Equation" r:id="rId6" imgW="469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168" y="3416971"/>
                        <a:ext cx="786726" cy="340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402967"/>
              </p:ext>
            </p:extLst>
          </p:nvPr>
        </p:nvGraphicFramePr>
        <p:xfrm>
          <a:off x="5056351" y="3487511"/>
          <a:ext cx="253173" cy="18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8" imgW="139700" imgH="101600" progId="Equation.DSMT4">
                  <p:embed/>
                </p:oleObj>
              </mc:Choice>
              <mc:Fallback>
                <p:oleObj name="Equation" r:id="rId8" imgW="139700" imgH="101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6351" y="3487511"/>
                        <a:ext cx="253173" cy="18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954678"/>
              </p:ext>
            </p:extLst>
          </p:nvPr>
        </p:nvGraphicFramePr>
        <p:xfrm>
          <a:off x="4168026" y="3600635"/>
          <a:ext cx="286764" cy="286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10" imgW="139700" imgH="139700" progId="Equation.DSMT4">
                  <p:embed/>
                </p:oleObj>
              </mc:Choice>
              <mc:Fallback>
                <p:oleObj name="Equation" r:id="rId10" imgW="1397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68026" y="3600635"/>
                        <a:ext cx="286764" cy="286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23604" y="355898"/>
            <a:ext cx="5791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Michelson Interferometer Schematic and GW sidebands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399"/>
            <a:ext cx="8229600" cy="1168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measurement challenge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419536"/>
              </p:ext>
            </p:extLst>
          </p:nvPr>
        </p:nvGraphicFramePr>
        <p:xfrm>
          <a:off x="4318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198272"/>
              </p:ext>
            </p:extLst>
          </p:nvPr>
        </p:nvGraphicFramePr>
        <p:xfrm>
          <a:off x="4318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500625"/>
              </p:ext>
            </p:extLst>
          </p:nvPr>
        </p:nvGraphicFramePr>
        <p:xfrm>
          <a:off x="4318000" y="5295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8000" y="5295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540987"/>
              </p:ext>
            </p:extLst>
          </p:nvPr>
        </p:nvGraphicFramePr>
        <p:xfrm>
          <a:off x="3632200" y="1143001"/>
          <a:ext cx="48260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7" imgW="1892300" imgH="825500" progId="Equation.DSMT4">
                  <p:embed/>
                </p:oleObj>
              </mc:Choice>
              <mc:Fallback>
                <p:oleObj name="Equation" r:id="rId7" imgW="1892300" imgH="825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2200" y="1143001"/>
                        <a:ext cx="4826000" cy="226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21827"/>
              </p:ext>
            </p:extLst>
          </p:nvPr>
        </p:nvGraphicFramePr>
        <p:xfrm>
          <a:off x="3151188" y="3263900"/>
          <a:ext cx="58642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9" imgW="2286000" imgH="482600" progId="Equation.DSMT4">
                  <p:embed/>
                </p:oleObj>
              </mc:Choice>
              <mc:Fallback>
                <p:oleObj name="Equation" r:id="rId9" imgW="22860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51188" y="3263900"/>
                        <a:ext cx="5864225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Kip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3" y="1577769"/>
            <a:ext cx="2743200" cy="3883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600" y="5510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Kip Thorne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9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fofigamppowrc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17600"/>
            <a:ext cx="6616700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587" y="467551"/>
            <a:ext cx="653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Advanced LIGO </a:t>
            </a:r>
            <a:r>
              <a:rPr lang="en-US" dirty="0" err="1" smtClean="0">
                <a:solidFill>
                  <a:srgbClr val="0000FF"/>
                </a:solidFill>
              </a:rPr>
              <a:t>Fabry</a:t>
            </a:r>
            <a:r>
              <a:rPr lang="en-US" dirty="0" smtClean="0">
                <a:solidFill>
                  <a:srgbClr val="0000FF"/>
                </a:solidFill>
              </a:rPr>
              <a:t>-Perot Michelson Interferometer Schematic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itial_noise_bud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28600"/>
            <a:ext cx="6159500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4284" y="45998"/>
            <a:ext cx="432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LIGO Interferometer Noise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4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vanced ligo_noise_bud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1" y="3657508"/>
            <a:ext cx="4572000" cy="3183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6114" y="3628975"/>
            <a:ext cx="340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Advanced LIGO design noise budget</a:t>
            </a:r>
            <a:endParaRPr lang="en-US" sz="1400" dirty="0"/>
          </a:p>
        </p:txBody>
      </p:sp>
      <p:pic>
        <p:nvPicPr>
          <p:cNvPr id="4" name="Picture 3" descr="AdvLIGO_seismic_is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-143108"/>
            <a:ext cx="4114800" cy="3800616"/>
          </a:xfrm>
          <a:prstGeom prst="rect">
            <a:avLst/>
          </a:prstGeom>
        </p:spPr>
      </p:pic>
      <p:pic>
        <p:nvPicPr>
          <p:cNvPr id="7" name="Picture 6" descr="Quad_Suspension_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9" t="2340" r="4761"/>
          <a:stretch/>
        </p:blipFill>
        <p:spPr>
          <a:xfrm>
            <a:off x="5487446" y="143277"/>
            <a:ext cx="3293690" cy="66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569</Words>
  <Application>Microsoft Macintosh PowerPoint</Application>
  <PresentationFormat>On-screen Show (4:3)</PresentationFormat>
  <Paragraphs>113</Paragraphs>
  <Slides>41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Exploration of the universe with gravitational waves</vt:lpstr>
      <vt:lpstr>Gravitational waves</vt:lpstr>
      <vt:lpstr>Gravitational waves</vt:lpstr>
      <vt:lpstr>Einstein 1916</vt:lpstr>
      <vt:lpstr>PowerPoint Presentation</vt:lpstr>
      <vt:lpstr>The measurement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Criteria for transient detection</vt:lpstr>
      <vt:lpstr>PowerPoint Presentation</vt:lpstr>
      <vt:lpstr>PowerPoint Presentation</vt:lpstr>
      <vt:lpstr>Results of O1 and O2 run announced June 1,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Classes of sources and searches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GW170817 With Filtered Noise</dc:title>
  <dc:creator>R. weiss</dc:creator>
  <cp:lastModifiedBy>R. weiss</cp:lastModifiedBy>
  <cp:revision>17</cp:revision>
  <dcterms:created xsi:type="dcterms:W3CDTF">2017-11-12T02:56:57Z</dcterms:created>
  <dcterms:modified xsi:type="dcterms:W3CDTF">2018-02-24T19:46:41Z</dcterms:modified>
</cp:coreProperties>
</file>