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7" r:id="rId12"/>
    <p:sldId id="270" r:id="rId13"/>
    <p:sldId id="265" r:id="rId14"/>
    <p:sldId id="271" r:id="rId15"/>
    <p:sldId id="268" r:id="rId16"/>
    <p:sldId id="266" r:id="rId17"/>
    <p:sldId id="272" r:id="rId18"/>
    <p:sldId id="273" r:id="rId19"/>
    <p:sldId id="274" r:id="rId20"/>
    <p:sldId id="275" r:id="rId21"/>
    <p:sldId id="285" r:id="rId22"/>
    <p:sldId id="286" r:id="rId23"/>
    <p:sldId id="287" r:id="rId24"/>
    <p:sldId id="288" r:id="rId25"/>
    <p:sldId id="289" r:id="rId26"/>
    <p:sldId id="290" r:id="rId27"/>
    <p:sldId id="276" r:id="rId28"/>
    <p:sldId id="277" r:id="rId29"/>
    <p:sldId id="279" r:id="rId30"/>
    <p:sldId id="280" r:id="rId31"/>
    <p:sldId id="281" r:id="rId32"/>
    <p:sldId id="296" r:id="rId33"/>
    <p:sldId id="278" r:id="rId34"/>
    <p:sldId id="282" r:id="rId35"/>
    <p:sldId id="283" r:id="rId36"/>
    <p:sldId id="284" r:id="rId37"/>
    <p:sldId id="292" r:id="rId38"/>
    <p:sldId id="295" r:id="rId39"/>
    <p:sldId id="293" r:id="rId40"/>
    <p:sldId id="29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4208" y="-1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C9196-AA84-5C48-824D-D1258A04DF8D}" type="datetimeFigureOut">
              <a:rPr lang="en-US" smtClean="0"/>
              <a:t>4/30/13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23BF6-5518-754E-9D2F-3A1486948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6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9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3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7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7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8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2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71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A59E-675C-9E47-8D0D-E7AA77CFE07E}" type="datetimeFigureOut">
              <a:rPr lang="en-US" smtClean="0"/>
              <a:t>4/30/13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400B6-C3FE-E942-9DD4-78A221DD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1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4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21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3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4.jp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0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31.emf"/><Relationship Id="rId10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38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4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gif"/><Relationship Id="rId3" Type="http://schemas.openxmlformats.org/officeDocument/2006/relationships/image" Target="../media/image6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65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66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6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oleObject" Target="../embeddings/oleObject24.bin"/><Relationship Id="rId6" Type="http://schemas.openxmlformats.org/officeDocument/2006/relationships/image" Target="../media/image6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810" y="599905"/>
            <a:ext cx="7772400" cy="4712041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3366FF"/>
                </a:solidFill>
              </a:rPr>
              <a:t>A trio of unintended null experiments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/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sz="3200" dirty="0" smtClean="0">
                <a:solidFill>
                  <a:srgbClr val="008000"/>
                </a:solidFill>
              </a:rPr>
              <a:t>An autobiographical indulgence</a:t>
            </a:r>
            <a:br>
              <a:rPr lang="en-US" sz="3200" dirty="0" smtClean="0">
                <a:solidFill>
                  <a:srgbClr val="008000"/>
                </a:solidFill>
              </a:rPr>
            </a:br>
            <a:r>
              <a:rPr lang="en-US" sz="3200" dirty="0" smtClean="0">
                <a:solidFill>
                  <a:srgbClr val="008000"/>
                </a:solidFill>
              </a:rPr>
              <a:t>+</a:t>
            </a:r>
            <a:br>
              <a:rPr lang="en-US" sz="3200" dirty="0" smtClean="0">
                <a:solidFill>
                  <a:srgbClr val="008000"/>
                </a:solidFill>
              </a:rPr>
            </a:br>
            <a:r>
              <a:rPr lang="en-US" sz="3200" dirty="0" smtClean="0">
                <a:solidFill>
                  <a:srgbClr val="008000"/>
                </a:solidFill>
              </a:rPr>
              <a:t>Why graduate students should not give up </a:t>
            </a:r>
            <a:br>
              <a:rPr lang="en-US" sz="3200" dirty="0" smtClean="0">
                <a:solidFill>
                  <a:srgbClr val="008000"/>
                </a:solidFill>
              </a:rPr>
            </a:br>
            <a:r>
              <a:rPr lang="en-US" sz="32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Rainer Weiss, MIT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7061" y="441227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Louisiana State University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April 25, 2013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888981" y="212338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3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5"/>
            <a:ext cx="8229600" cy="1143000"/>
          </a:xfrm>
        </p:spPr>
        <p:txBody>
          <a:bodyPr/>
          <a:lstStyle/>
          <a:p>
            <a:r>
              <a:rPr lang="en-US" dirty="0" smtClean="0"/>
              <a:t>The big clock: Zacharias fountain</a:t>
            </a:r>
            <a:endParaRPr lang="en-US" dirty="0"/>
          </a:p>
        </p:txBody>
      </p:sp>
      <p:pic>
        <p:nvPicPr>
          <p:cNvPr id="3" name="Picture 2" descr="john_mcclean_big_clock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53" y="1158255"/>
            <a:ext cx="3657600" cy="5486400"/>
          </a:xfrm>
          <a:prstGeom prst="rect">
            <a:avLst/>
          </a:prstGeom>
        </p:spPr>
      </p:pic>
      <p:pic>
        <p:nvPicPr>
          <p:cNvPr id="4" name="Picture 3" descr="schematic_big_clo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5" y="1077757"/>
            <a:ext cx="2983992" cy="432816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250155"/>
              </p:ext>
            </p:extLst>
          </p:nvPr>
        </p:nvGraphicFramePr>
        <p:xfrm>
          <a:off x="272700" y="5266781"/>
          <a:ext cx="1548978" cy="339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" name="Equation" r:id="rId5" imgW="927100" imgH="203200" progId="Equation.DSMT4">
                  <p:embed/>
                </p:oleObj>
              </mc:Choice>
              <mc:Fallback>
                <p:oleObj name="Equation" r:id="rId5" imgW="927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700" y="5266781"/>
                        <a:ext cx="1548978" cy="339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456981"/>
              </p:ext>
            </p:extLst>
          </p:nvPr>
        </p:nvGraphicFramePr>
        <p:xfrm>
          <a:off x="634288" y="6262698"/>
          <a:ext cx="2902437" cy="52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" name="Equation" r:id="rId7" imgW="2159000" imgH="393700" progId="Equation.DSMT4">
                  <p:embed/>
                </p:oleObj>
              </mc:Choice>
              <mc:Fallback>
                <p:oleObj name="Equation" r:id="rId7" imgW="21590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4288" y="6262698"/>
                        <a:ext cx="2902437" cy="529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640390"/>
              </p:ext>
            </p:extLst>
          </p:nvPr>
        </p:nvGraphicFramePr>
        <p:xfrm>
          <a:off x="2085507" y="5238190"/>
          <a:ext cx="928581" cy="553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" name="Equation" r:id="rId9" imgW="660400" imgH="393700" progId="Equation.DSMT4">
                  <p:embed/>
                </p:oleObj>
              </mc:Choice>
              <mc:Fallback>
                <p:oleObj name="Equation" r:id="rId9" imgW="6604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85507" y="5238190"/>
                        <a:ext cx="928581" cy="553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959583"/>
              </p:ext>
            </p:extLst>
          </p:nvPr>
        </p:nvGraphicFramePr>
        <p:xfrm>
          <a:off x="8204200" y="4406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" name="Equation" r:id="rId11" imgW="114300" imgH="165100" progId="Equation.DSMT4">
                  <p:embed/>
                </p:oleObj>
              </mc:Choice>
              <mc:Fallback>
                <p:oleObj name="Equation" r:id="rId11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04200" y="4406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48246" y="5325340"/>
            <a:ext cx="96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er atom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323694" y="5863091"/>
            <a:ext cx="2146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Einstein red shift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886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Velocity of atoms in a beam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610803"/>
              </p:ext>
            </p:extLst>
          </p:nvPr>
        </p:nvGraphicFramePr>
        <p:xfrm>
          <a:off x="1394520" y="2126033"/>
          <a:ext cx="2154610" cy="866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2" name="Equation" r:id="rId3" imgW="1104900" imgH="444500" progId="Equation.DSMT4">
                  <p:embed/>
                </p:oleObj>
              </mc:Choice>
              <mc:Fallback>
                <p:oleObj name="Equation" r:id="rId3" imgW="11049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4520" y="2126033"/>
                        <a:ext cx="2154610" cy="866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137829"/>
              </p:ext>
            </p:extLst>
          </p:nvPr>
        </p:nvGraphicFramePr>
        <p:xfrm>
          <a:off x="3758565" y="2197587"/>
          <a:ext cx="2625229" cy="708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" name="Equation" r:id="rId5" imgW="1600200" imgH="431800" progId="Equation.DSMT4">
                  <p:embed/>
                </p:oleObj>
              </mc:Choice>
              <mc:Fallback>
                <p:oleObj name="Equation" r:id="rId5" imgW="1600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8565" y="2197587"/>
                        <a:ext cx="2625229" cy="708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64809" y="2358662"/>
            <a:ext cx="153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 @ 373K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419896"/>
              </p:ext>
            </p:extLst>
          </p:nvPr>
        </p:nvGraphicFramePr>
        <p:xfrm>
          <a:off x="1128713" y="3984625"/>
          <a:ext cx="4198937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" name="Equation" r:id="rId7" imgW="2413000" imgH="431800" progId="Equation.3">
                  <p:embed/>
                </p:oleObj>
              </mc:Choice>
              <mc:Fallback>
                <p:oleObj name="Equation" r:id="rId7" imgW="2413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8713" y="3984625"/>
                        <a:ext cx="4198937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0592" y="3277245"/>
            <a:ext cx="685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Beam intensity between two heights, h/h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&lt;&lt;1</a:t>
            </a:r>
            <a:endParaRPr lang="en-US" sz="28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959894"/>
              </p:ext>
            </p:extLst>
          </p:nvPr>
        </p:nvGraphicFramePr>
        <p:xfrm>
          <a:off x="5547055" y="3886990"/>
          <a:ext cx="2035508" cy="8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" name="Equation" r:id="rId9" imgW="1079500" imgH="444500" progId="Equation.DSMT4">
                  <p:embed/>
                </p:oleObj>
              </mc:Choice>
              <mc:Fallback>
                <p:oleObj name="Equation" r:id="rId9" imgW="10795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47055" y="3886990"/>
                        <a:ext cx="2035508" cy="8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15398" y="5012550"/>
            <a:ext cx="12707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2</a:t>
            </a:r>
            <a:r>
              <a:rPr lang="en-US" sz="1400" dirty="0"/>
              <a:t>=5m </a:t>
            </a:r>
            <a:r>
              <a:rPr lang="en-US" sz="1400" dirty="0" smtClean="0"/>
              <a:t> h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=3m </a:t>
            </a:r>
            <a:endParaRPr lang="en-US" sz="1400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818205"/>
              </p:ext>
            </p:extLst>
          </p:nvPr>
        </p:nvGraphicFramePr>
        <p:xfrm>
          <a:off x="4673966" y="4883973"/>
          <a:ext cx="776539" cy="50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6" name="Equation" r:id="rId11" imgW="609600" imgH="393700" progId="Equation.DSMT4">
                  <p:embed/>
                </p:oleObj>
              </mc:Choice>
              <mc:Fallback>
                <p:oleObj name="Equation" r:id="rId11" imgW="609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73966" y="4883973"/>
                        <a:ext cx="776539" cy="50151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V="1">
            <a:off x="4516660" y="4591862"/>
            <a:ext cx="69493" cy="266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1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554"/>
            <a:ext cx="8229600" cy="8765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frank_and_big_c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58" y="-8050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4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55" y="3314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Scaling for the fountain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quadrupole_mag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221"/>
            <a:ext cx="4597155" cy="3200400"/>
          </a:xfrm>
          <a:prstGeom prst="rect">
            <a:avLst/>
          </a:prstGeom>
        </p:spPr>
      </p:pic>
      <p:pic>
        <p:nvPicPr>
          <p:cNvPr id="4" name="Picture 3" descr="rle_krinkle_foil_generator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52" y="3514492"/>
            <a:ext cx="4689947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241" y="4487510"/>
            <a:ext cx="31840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Quadrupole</a:t>
            </a:r>
            <a:r>
              <a:rPr lang="en-US" dirty="0" smtClean="0"/>
              <a:t> focusing magnet uses steel magnet image surface of structure for other poles</a:t>
            </a:r>
          </a:p>
          <a:p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80124" y="2432835"/>
            <a:ext cx="3345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Gears to make corrugated sheet alternating with flat sheets for a </a:t>
            </a:r>
            <a:r>
              <a:rPr lang="en-US" dirty="0" err="1" smtClean="0"/>
              <a:t>multitube</a:t>
            </a:r>
            <a:r>
              <a:rPr lang="en-US" dirty="0" smtClean="0"/>
              <a:t> Cs oven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2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rz_and_rw_big_c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0"/>
            <a:ext cx="4995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8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Pulse measurement of velocities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pulse_delay_sch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02" y="1511842"/>
            <a:ext cx="5279136" cy="4008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266" y="5795871"/>
            <a:ext cx="398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Apparatus had been extended through the next floor: h</a:t>
            </a:r>
            <a:r>
              <a:rPr lang="en-US" baseline="-25000" dirty="0" smtClean="0"/>
              <a:t>2</a:t>
            </a:r>
            <a:r>
              <a:rPr lang="en-US" dirty="0" smtClean="0"/>
              <a:t> = 6m, t</a:t>
            </a:r>
            <a:r>
              <a:rPr lang="en-US" baseline="-25000" dirty="0" smtClean="0"/>
              <a:t>0</a:t>
            </a:r>
            <a:r>
              <a:rPr lang="en-US" dirty="0" smtClean="0"/>
              <a:t>=27 </a:t>
            </a:r>
            <a:r>
              <a:rPr lang="en-US" smtClean="0"/>
              <a:t>millisec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Big clock velocity data: what went wrong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 descr="big_clock_velocity_da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85" y="1225361"/>
            <a:ext cx="4171663" cy="54864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638170"/>
              </p:ext>
            </p:extLst>
          </p:nvPr>
        </p:nvGraphicFramePr>
        <p:xfrm>
          <a:off x="75125" y="4505060"/>
          <a:ext cx="1721501" cy="31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" name="Equation" r:id="rId4" imgW="1244600" imgH="228600" progId="Equation.DSMT4">
                  <p:embed/>
                </p:oleObj>
              </mc:Choice>
              <mc:Fallback>
                <p:oleObj name="Equation" r:id="rId4" imgW="1244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125" y="4505060"/>
                        <a:ext cx="1721501" cy="316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754352"/>
              </p:ext>
            </p:extLst>
          </p:nvPr>
        </p:nvGraphicFramePr>
        <p:xfrm>
          <a:off x="10388600" y="5549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88600" y="5549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557251"/>
              </p:ext>
            </p:extLst>
          </p:nvPr>
        </p:nvGraphicFramePr>
        <p:xfrm>
          <a:off x="10388600" y="5549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88600" y="5549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000852"/>
              </p:ext>
            </p:extLst>
          </p:nvPr>
        </p:nvGraphicFramePr>
        <p:xfrm>
          <a:off x="75125" y="3508537"/>
          <a:ext cx="1987856" cy="319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" name="Equation" r:id="rId10" imgW="1422400" imgH="228600" progId="Equation.DSMT4">
                  <p:embed/>
                </p:oleObj>
              </mc:Choice>
              <mc:Fallback>
                <p:oleObj name="Equation" r:id="rId10" imgW="1422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125" y="3508537"/>
                        <a:ext cx="1987856" cy="319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639394"/>
              </p:ext>
            </p:extLst>
          </p:nvPr>
        </p:nvGraphicFramePr>
        <p:xfrm>
          <a:off x="75125" y="4043802"/>
          <a:ext cx="2336795" cy="294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Equation" r:id="rId12" imgW="1816100" imgH="228600" progId="Equation.DSMT4">
                  <p:embed/>
                </p:oleObj>
              </mc:Choice>
              <mc:Fallback>
                <p:oleObj name="Equation" r:id="rId12" imgW="1816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125" y="4043802"/>
                        <a:ext cx="2336795" cy="294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125" y="5068669"/>
            <a:ext cx="1968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60 hits/slow atom</a:t>
            </a:r>
          </a:p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 t/t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=22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61" y="2356423"/>
            <a:ext cx="2143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Fast atoms scatter slow atoms in the beam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3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987"/>
            <a:ext cx="8229600" cy="66810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Zacharias Fountain 1991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zach_fountain_title_199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1943" r="-859" b="-1943"/>
          <a:stretch/>
        </p:blipFill>
        <p:spPr>
          <a:xfrm>
            <a:off x="1696376" y="420939"/>
            <a:ext cx="5639033" cy="2383780"/>
          </a:xfrm>
          <a:prstGeom prst="rect">
            <a:avLst/>
          </a:prstGeom>
        </p:spPr>
      </p:pic>
      <p:pic>
        <p:nvPicPr>
          <p:cNvPr id="4" name="Picture 3" descr="zach_fountain_app_199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7" y="1733104"/>
            <a:ext cx="4917138" cy="2743200"/>
          </a:xfrm>
          <a:prstGeom prst="rect">
            <a:avLst/>
          </a:prstGeom>
        </p:spPr>
      </p:pic>
      <p:pic>
        <p:nvPicPr>
          <p:cNvPr id="5" name="Picture 4" descr="zach_fountain_data_199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55" y="4476304"/>
            <a:ext cx="56261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33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Cosmic Background as velocity reference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1365" y="97178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Critical issues after discovery of the Cosmic Background</a:t>
            </a:r>
          </a:p>
          <a:p>
            <a:pPr lvl="1"/>
            <a:r>
              <a:rPr lang="en-US" sz="2000" dirty="0" smtClean="0"/>
              <a:t>Is the spectrum thermal – a Planck distribution in frequency</a:t>
            </a:r>
          </a:p>
          <a:p>
            <a:pPr lvl="1"/>
            <a:r>
              <a:rPr lang="en-US" sz="2000" dirty="0" smtClean="0"/>
              <a:t>Is the angular distribution isotropic</a:t>
            </a:r>
            <a:endParaRPr lang="en-US" sz="20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897009"/>
              </p:ext>
            </p:extLst>
          </p:nvPr>
        </p:nvGraphicFramePr>
        <p:xfrm>
          <a:off x="853099" y="2640728"/>
          <a:ext cx="2547540" cy="861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Equation" r:id="rId3" imgW="1727200" imgH="584200" progId="Equation.DSMT4">
                  <p:embed/>
                </p:oleObj>
              </mc:Choice>
              <mc:Fallback>
                <p:oleObj name="Equation" r:id="rId3" imgW="1727200" imgH="5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3099" y="2640728"/>
                        <a:ext cx="2547540" cy="861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813754"/>
              </p:ext>
            </p:extLst>
          </p:nvPr>
        </p:nvGraphicFramePr>
        <p:xfrm>
          <a:off x="4171952" y="2739384"/>
          <a:ext cx="2218708" cy="662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Equation" r:id="rId5" imgW="1701800" imgH="508000" progId="Equation.DSMT4">
                  <p:embed/>
                </p:oleObj>
              </mc:Choice>
              <mc:Fallback>
                <p:oleObj name="Equation" r:id="rId5" imgW="17018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71952" y="2739384"/>
                        <a:ext cx="2218708" cy="662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71988" y="2818674"/>
            <a:ext cx="136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w/cm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dirty="0" err="1" smtClean="0"/>
              <a:t>sr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82920" y="3594227"/>
            <a:ext cx="239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Peak in wavenumbers at 2T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97200" y="2289101"/>
            <a:ext cx="13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Spectrum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303366"/>
              </p:ext>
            </p:extLst>
          </p:nvPr>
        </p:nvGraphicFramePr>
        <p:xfrm>
          <a:off x="1017893" y="4548335"/>
          <a:ext cx="1722098" cy="1211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" name="Equation" r:id="rId7" imgW="1155700" imgH="812800" progId="Equation.DSMT4">
                  <p:embed/>
                </p:oleObj>
              </mc:Choice>
              <mc:Fallback>
                <p:oleObj name="Equation" r:id="rId7" imgW="1155700" imgH="812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7893" y="4548335"/>
                        <a:ext cx="1722098" cy="1211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1277" y="3902004"/>
            <a:ext cx="656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Anisotropy due to motion of detector relative to last </a:t>
            </a:r>
            <a:r>
              <a:rPr lang="en-US" dirty="0" err="1" smtClean="0">
                <a:solidFill>
                  <a:srgbClr val="FF0000"/>
                </a:solidFill>
              </a:rPr>
              <a:t>scatterers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1429" y="4947946"/>
            <a:ext cx="443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Best estimate in 1970’s : v/c = 1 x 10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61429" y="5259611"/>
            <a:ext cx="340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ue to rotation of our galaxy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9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514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Spectrum 1972 - 1978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spectrum data 1972_and_197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208634"/>
            <a:ext cx="7035800" cy="518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96418" y="1852724"/>
            <a:ext cx="140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77731" y="1561117"/>
            <a:ext cx="826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88766" y="6205568"/>
            <a:ext cx="146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D.Muehlner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8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14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experiments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68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fountain atomic clock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Paucity of slow atoms in a beam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 really precise clock with laser cooling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cosmic background as a velocity reference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The galactic interstellar dust got in the way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The right choices for COBE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Tired light: cause for the Hubble expansion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QED works, photon/photon collisions do not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Experimental evidence for LIGO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4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27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MIT anisotropy instrument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anisotropy_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025552"/>
            <a:ext cx="41993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lloon_cmb_iso_4f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0"/>
            <a:ext cx="4810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5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on_cmb_iso_9r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0"/>
            <a:ext cx="5387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on_cmb_iso_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100"/>
            <a:ext cx="9144000" cy="3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4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on_cmb_iso_19r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422"/>
            <a:ext cx="4822969" cy="5943600"/>
          </a:xfrm>
          <a:prstGeom prst="rect">
            <a:avLst/>
          </a:prstGeom>
        </p:spPr>
      </p:pic>
      <p:pic>
        <p:nvPicPr>
          <p:cNvPr id="3" name="Picture 2" descr="balloon_cmb_iso_18r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66" y="542422"/>
            <a:ext cx="357225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on_cmb_iso_5r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60" y="489503"/>
            <a:ext cx="3845192" cy="5943600"/>
          </a:xfrm>
          <a:prstGeom prst="rect">
            <a:avLst/>
          </a:prstGeom>
        </p:spPr>
      </p:pic>
      <p:pic>
        <p:nvPicPr>
          <p:cNvPr id="3" name="Picture 2" descr="balloon_cmb_iso_6r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61" y="489503"/>
            <a:ext cx="38404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9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on_cmb_iso_10r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4" y="542422"/>
            <a:ext cx="4166647" cy="5943600"/>
          </a:xfrm>
          <a:prstGeom prst="rect">
            <a:avLst/>
          </a:prstGeom>
        </p:spPr>
      </p:pic>
      <p:pic>
        <p:nvPicPr>
          <p:cNvPr id="3" name="Picture 2" descr="balloon_cmb_iso_11r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34" y="542422"/>
            <a:ext cx="404670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6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9292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Moon seen in anisotropy instrument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iso_moon_sig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17699" y="218292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8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61"/>
            <a:ext cx="8229600" cy="7109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First look and the disaster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initial_1974_isotropy_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12" y="846707"/>
            <a:ext cx="429862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490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Small beam anisotropy instrument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small_beam_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061260"/>
            <a:ext cx="56769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4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Relevant properties of atomic clocks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352"/>
            <a:ext cx="8229600" cy="5076660"/>
          </a:xfrm>
        </p:spPr>
        <p:txBody>
          <a:bodyPr/>
          <a:lstStyle/>
          <a:p>
            <a:r>
              <a:rPr lang="en-US" dirty="0" smtClean="0"/>
              <a:t>Single isolated quantum systems</a:t>
            </a:r>
          </a:p>
          <a:p>
            <a:pPr lvl="1"/>
            <a:r>
              <a:rPr lang="en-US" dirty="0" smtClean="0"/>
              <a:t>Well defined states and energy levels</a:t>
            </a:r>
          </a:p>
          <a:p>
            <a:pPr lvl="1"/>
            <a:r>
              <a:rPr lang="en-US" dirty="0" smtClean="0"/>
              <a:t>Each Cs atom the same as the next</a:t>
            </a:r>
          </a:p>
          <a:p>
            <a:pPr lvl="1"/>
            <a:r>
              <a:rPr lang="en-US" dirty="0" smtClean="0"/>
              <a:t>Independent of epoch (maybe not?)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Accuracy: </a:t>
            </a:r>
            <a:r>
              <a:rPr lang="en-US" dirty="0" smtClean="0"/>
              <a:t>anyone can set it up and get the same answer – control of systematics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Precision: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</a:t>
            </a:r>
            <a:r>
              <a:rPr lang="en-US" sz="1800" dirty="0" smtClean="0"/>
              <a:t>n atoms (no systematics)</a:t>
            </a:r>
            <a:endParaRPr lang="en-US" sz="1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482285"/>
              </p:ext>
            </p:extLst>
          </p:nvPr>
        </p:nvGraphicFramePr>
        <p:xfrm>
          <a:off x="2709416" y="4543935"/>
          <a:ext cx="1978166" cy="665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Equation" r:id="rId3" imgW="1320800" imgH="444500" progId="Equation.DSMT4">
                  <p:embed/>
                </p:oleObj>
              </mc:Choice>
              <mc:Fallback>
                <p:oleObj name="Equation" r:id="rId3" imgW="1320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09416" y="4543935"/>
                        <a:ext cx="1978166" cy="665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124145"/>
              </p:ext>
            </p:extLst>
          </p:nvPr>
        </p:nvGraphicFramePr>
        <p:xfrm>
          <a:off x="5874599" y="4876800"/>
          <a:ext cx="4348901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74599" y="4876800"/>
                        <a:ext cx="4348901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20033" y="4672568"/>
            <a:ext cx="147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ingle atom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713944"/>
              </p:ext>
            </p:extLst>
          </p:nvPr>
        </p:nvGraphicFramePr>
        <p:xfrm>
          <a:off x="3034390" y="5209664"/>
          <a:ext cx="1171029" cy="663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name="Equation" r:id="rId7" imgW="762000" imgH="431800" progId="Equation.DSMT4">
                  <p:embed/>
                </p:oleObj>
              </mc:Choice>
              <mc:Fallback>
                <p:oleObj name="Equation" r:id="rId7" imgW="762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34390" y="5209664"/>
                        <a:ext cx="1171029" cy="663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289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183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Small beam results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small_beam_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6142" y="749300"/>
            <a:ext cx="5735458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9800" y="5020733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D.K.Owens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5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lactic_map_hf_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9144000" cy="4351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4990" y="218292"/>
            <a:ext cx="621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Galactic map of 30 cm</a:t>
            </a:r>
            <a:r>
              <a:rPr lang="en-US" sz="2800" baseline="30000" dirty="0" smtClean="0">
                <a:solidFill>
                  <a:srgbClr val="0000FF"/>
                </a:solidFill>
              </a:rPr>
              <a:t>-1 </a:t>
            </a:r>
            <a:r>
              <a:rPr lang="en-US" sz="2800" dirty="0" smtClean="0">
                <a:solidFill>
                  <a:srgbClr val="0000FF"/>
                </a:solidFill>
              </a:rPr>
              <a:t>data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60248" y="3109004"/>
            <a:ext cx="19844" cy="218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080092" y="3538973"/>
            <a:ext cx="0" cy="178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55192" y="3261974"/>
            <a:ext cx="919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2mK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417733" y="6129867"/>
            <a:ext cx="221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Halpern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0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Dipole after much turmoil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halpern_dipole_resu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1146705"/>
            <a:ext cx="9143999" cy="4605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0868" y="116734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(1988)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8700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347" y="-89181"/>
            <a:ext cx="8229600" cy="6911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Astrophysical Foregrounds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astrophysical_backgrou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3578" y="750904"/>
            <a:ext cx="407926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9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736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COBE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cobesat_labe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29" y="674719"/>
            <a:ext cx="52631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2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270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COBE results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phys_today_cover_big cop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22" y="826862"/>
            <a:ext cx="3962400" cy="5943600"/>
          </a:xfrm>
          <a:prstGeom prst="rect">
            <a:avLst/>
          </a:prstGeom>
        </p:spPr>
      </p:pic>
      <p:pic>
        <p:nvPicPr>
          <p:cNvPr id="4" name="Picture 3" descr="initial_COBE_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402" y="1075945"/>
            <a:ext cx="3768397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5769" y="6316129"/>
            <a:ext cx="320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55 and 90 GHz DMR channels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4082" y="5504150"/>
            <a:ext cx="306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FIRAS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4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27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Earth’s velocity around sun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earth_around_su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97" y="826862"/>
            <a:ext cx="49252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9420" y="-256308"/>
            <a:ext cx="8229600" cy="82073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Tired Photons: chipping away by collisions  </a:t>
            </a:r>
            <a:r>
              <a:rPr lang="en-US" sz="2000" dirty="0" smtClean="0">
                <a:solidFill>
                  <a:srgbClr val="008000"/>
                </a:solidFill>
              </a:rPr>
              <a:t>Finlay-</a:t>
            </a:r>
            <a:r>
              <a:rPr lang="en-US" sz="2000" dirty="0" err="1" smtClean="0">
                <a:solidFill>
                  <a:srgbClr val="008000"/>
                </a:solidFill>
              </a:rPr>
              <a:t>Freundlich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hypothesis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5" name="Picture 4" descr="Pages from freundlich_proc_phys_soc_195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" y="396893"/>
            <a:ext cx="4138192" cy="6400800"/>
          </a:xfrm>
          <a:prstGeom prst="rect">
            <a:avLst/>
          </a:prstGeom>
        </p:spPr>
      </p:pic>
      <p:pic>
        <p:nvPicPr>
          <p:cNvPr id="6" name="Picture 5" descr="Pages from freundlich_proc_phys_soc_1954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73" y="396893"/>
            <a:ext cx="4191236" cy="64008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83030" y="4239949"/>
            <a:ext cx="3588386" cy="201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9271" y="3877101"/>
            <a:ext cx="36421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952510" y="1652975"/>
            <a:ext cx="3628705" cy="26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952510" y="2103176"/>
            <a:ext cx="3628705" cy="335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952510" y="5771975"/>
            <a:ext cx="3628705" cy="201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2510" y="6275931"/>
            <a:ext cx="36287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85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Quantum </a:t>
            </a:r>
            <a:r>
              <a:rPr lang="en-US" sz="2800" dirty="0" err="1">
                <a:solidFill>
                  <a:srgbClr val="0000FF"/>
                </a:solidFill>
              </a:rPr>
              <a:t>electrodynamic</a:t>
            </a:r>
            <a:r>
              <a:rPr lang="en-US" sz="2800" dirty="0">
                <a:solidFill>
                  <a:srgbClr val="0000FF"/>
                </a:solidFill>
              </a:rPr>
              <a:t> photon-photon scattering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159" y="1143000"/>
            <a:ext cx="745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hoton-photon cross section for                      in CM system      </a:t>
            </a:r>
            <a:r>
              <a:rPr lang="en-US" dirty="0" err="1" smtClean="0"/>
              <a:t>H.Euler</a:t>
            </a:r>
            <a:r>
              <a:rPr lang="en-US" dirty="0" smtClean="0"/>
              <a:t>  (1936)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084756"/>
              </p:ext>
            </p:extLst>
          </p:nvPr>
        </p:nvGraphicFramePr>
        <p:xfrm>
          <a:off x="1180323" y="1785279"/>
          <a:ext cx="5907289" cy="78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Equation" r:id="rId3" imgW="3733800" imgH="495300" progId="Equation.DSMT4">
                  <p:embed/>
                </p:oleObj>
              </mc:Choice>
              <mc:Fallback>
                <p:oleObj name="Equation" r:id="rId3" imgW="37338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0323" y="1785279"/>
                        <a:ext cx="5907289" cy="783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164052"/>
              </p:ext>
            </p:extLst>
          </p:nvPr>
        </p:nvGraphicFramePr>
        <p:xfrm>
          <a:off x="3933313" y="1048927"/>
          <a:ext cx="862808" cy="597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Equation" r:id="rId5" imgW="660400" imgH="457200" progId="Equation.DSMT4">
                  <p:embed/>
                </p:oleObj>
              </mc:Choice>
              <mc:Fallback>
                <p:oleObj name="Equation" r:id="rId5" imgW="660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33313" y="1048927"/>
                        <a:ext cx="862808" cy="597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01159" y="2835592"/>
            <a:ext cx="73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ean free path of a green photon in the 3K cosmic background radiation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8915"/>
              </p:ext>
            </p:extLst>
          </p:nvPr>
        </p:nvGraphicFramePr>
        <p:xfrm>
          <a:off x="1708150" y="3462338"/>
          <a:ext cx="319563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Equation" r:id="rId7" imgW="2235200" imgH="431800" progId="Equation.DSMT4">
                  <p:embed/>
                </p:oleObj>
              </mc:Choice>
              <mc:Fallback>
                <p:oleObj name="Equation" r:id="rId7" imgW="2235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08150" y="3462338"/>
                        <a:ext cx="3195638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9590" y="4602797"/>
            <a:ext cx="8621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Finlay-</a:t>
            </a:r>
            <a:r>
              <a:rPr lang="en-US" sz="2800" dirty="0" err="1" smtClean="0">
                <a:solidFill>
                  <a:srgbClr val="FF0000"/>
                </a:solidFill>
              </a:rPr>
              <a:t>Freundlich</a:t>
            </a:r>
            <a:r>
              <a:rPr lang="en-US" sz="2800" dirty="0" smtClean="0">
                <a:solidFill>
                  <a:srgbClr val="FF0000"/>
                </a:solidFill>
              </a:rPr>
              <a:t> hypothesis has nothing to do with QED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2829" y="3542971"/>
            <a:ext cx="231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ight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1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0"/>
            <a:ext cx="8229600" cy="56545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interferometric</a:t>
            </a:r>
            <a:r>
              <a:rPr lang="en-US" sz="2400" dirty="0" smtClean="0"/>
              <a:t> test of Finlay-</a:t>
            </a:r>
            <a:r>
              <a:rPr lang="en-US" sz="2400" dirty="0" err="1" smtClean="0"/>
              <a:t>Freundlich</a:t>
            </a:r>
            <a:endParaRPr lang="en-US" sz="2400" dirty="0"/>
          </a:p>
        </p:txBody>
      </p:sp>
      <p:pic>
        <p:nvPicPr>
          <p:cNvPr id="3" name="Picture 2" descr="apparatus_schemat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659552"/>
            <a:ext cx="6604000" cy="3263900"/>
          </a:xfrm>
          <a:prstGeom prst="rect">
            <a:avLst/>
          </a:prstGeom>
        </p:spPr>
      </p:pic>
      <p:pic>
        <p:nvPicPr>
          <p:cNvPr id="4" name="Picture 3" descr="data_from_experimen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47" y="3988391"/>
            <a:ext cx="6248400" cy="143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020" y="5423491"/>
            <a:ext cx="102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539711"/>
              </p:ext>
            </p:extLst>
          </p:nvPr>
        </p:nvGraphicFramePr>
        <p:xfrm>
          <a:off x="1686726" y="5771166"/>
          <a:ext cx="846763" cy="596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5" imgW="558800" imgH="393700" progId="Equation.DSMT4">
                  <p:embed/>
                </p:oleObj>
              </mc:Choice>
              <mc:Fallback>
                <p:oleObj name="Equation" r:id="rId5" imgW="5588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6726" y="5771166"/>
                        <a:ext cx="846763" cy="596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10469" y="5608157"/>
            <a:ext cx="265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hubble</a:t>
            </a:r>
            <a:r>
              <a:rPr lang="en-US" dirty="0" smtClean="0"/>
              <a:t>=8.3x10</a:t>
            </a:r>
            <a:r>
              <a:rPr lang="en-US" baseline="30000" dirty="0" smtClean="0"/>
              <a:t>-29 </a:t>
            </a:r>
            <a:r>
              <a:rPr lang="en-US" dirty="0" smtClean="0"/>
              <a:t>/cm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10469" y="6044583"/>
            <a:ext cx="442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experiment</a:t>
            </a:r>
            <a:r>
              <a:rPr lang="en-US" dirty="0" smtClean="0"/>
              <a:t>=3.0x10</a:t>
            </a:r>
            <a:r>
              <a:rPr lang="en-US" baseline="30000" dirty="0" smtClean="0"/>
              <a:t>-39 </a:t>
            </a:r>
            <a:r>
              <a:rPr lang="en-US" dirty="0"/>
              <a:t>/</a:t>
            </a:r>
            <a:r>
              <a:rPr lang="en-US" dirty="0" smtClean="0"/>
              <a:t>cm assuming scattering varies as number of photons/cc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84547" y="5423491"/>
            <a:ext cx="121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G. Blum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7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Breit</a:t>
            </a:r>
            <a:r>
              <a:rPr lang="en-US" sz="3600" dirty="0" smtClean="0">
                <a:solidFill>
                  <a:srgbClr val="0000FF"/>
                </a:solidFill>
              </a:rPr>
              <a:t> – Rabi plot Cs </a:t>
            </a:r>
            <a:r>
              <a:rPr lang="en-US" sz="3600" dirty="0" err="1" smtClean="0">
                <a:solidFill>
                  <a:srgbClr val="0000FF"/>
                </a:solidFill>
              </a:rPr>
              <a:t>hfs</a:t>
            </a:r>
            <a:r>
              <a:rPr lang="en-US" sz="3600" dirty="0" smtClean="0">
                <a:solidFill>
                  <a:srgbClr val="0000FF"/>
                </a:solidFill>
              </a:rPr>
              <a:t> energy </a:t>
            </a:r>
            <a:r>
              <a:rPr lang="en-US" sz="3600" dirty="0" err="1" smtClean="0">
                <a:solidFill>
                  <a:srgbClr val="0000FF"/>
                </a:solidFill>
              </a:rPr>
              <a:t>vs</a:t>
            </a:r>
            <a:r>
              <a:rPr lang="en-US" sz="3600" dirty="0" smtClean="0">
                <a:solidFill>
                  <a:srgbClr val="0000FF"/>
                </a:solidFill>
              </a:rPr>
              <a:t> B field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Picture 4" descr="Pages from 1965-Metrologia-v1-n3-Cesi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1562100"/>
            <a:ext cx="423963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9627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LIGO@Livingston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ligo_sites_aerial_view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819" y="188081"/>
            <a:ext cx="577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9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Rabi magnetic resonance apparatus</a:t>
            </a:r>
            <a:endParaRPr lang="en-US" dirty="0"/>
          </a:p>
        </p:txBody>
      </p:sp>
      <p:pic>
        <p:nvPicPr>
          <p:cNvPr id="3" name="Picture 2" descr="rabi_magnetic_resonance_meth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2" y="1853811"/>
            <a:ext cx="752785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1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21"/>
            <a:ext cx="8229600" cy="91494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Small Cs clock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small_clock_insides 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6" y="250440"/>
            <a:ext cx="1748118" cy="6400800"/>
          </a:xfrm>
          <a:prstGeom prst="rect">
            <a:avLst/>
          </a:prstGeom>
        </p:spPr>
      </p:pic>
      <p:pic>
        <p:nvPicPr>
          <p:cNvPr id="4" name="Picture 3" descr="rle_atomic_clock_zach_Dee_Haun 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07" y="884077"/>
            <a:ext cx="522767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2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Smithsonian exhibit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smithsonian_atomic_clock_exhib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0"/>
            <a:ext cx="565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8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Ramsey separated oscillatory field excitation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 descr="ramsey_excitation_Pag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" y="1808352"/>
            <a:ext cx="3544824" cy="1517904"/>
          </a:xfrm>
          <a:prstGeom prst="rect">
            <a:avLst/>
          </a:prstGeom>
        </p:spPr>
      </p:pic>
      <p:pic>
        <p:nvPicPr>
          <p:cNvPr id="4" name="Picture 3" descr="ramsey_sep_osc_data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73" y="1147447"/>
            <a:ext cx="570372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5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err="1" smtClean="0">
                <a:solidFill>
                  <a:srgbClr val="0000FF"/>
                </a:solidFill>
              </a:rPr>
              <a:t>Atomichron</a:t>
            </a:r>
            <a:r>
              <a:rPr lang="en-US" dirty="0" smtClean="0">
                <a:solidFill>
                  <a:srgbClr val="0000FF"/>
                </a:solidFill>
              </a:rPr>
              <a:t>: National company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Cesium Atomic Clock-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1" y="921258"/>
            <a:ext cx="3828998" cy="5486400"/>
          </a:xfrm>
          <a:prstGeom prst="rect">
            <a:avLst/>
          </a:prstGeom>
        </p:spPr>
      </p:pic>
      <p:pic>
        <p:nvPicPr>
          <p:cNvPr id="4" name="Picture 3" descr="zach_national_clock_beamtube_exposed 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59" y="921258"/>
            <a:ext cx="403674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5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512</Words>
  <Application>Microsoft Macintosh PowerPoint</Application>
  <PresentationFormat>On-screen Show (4:3)</PresentationFormat>
  <Paragraphs>91</Paragraphs>
  <Slides>40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Equation</vt:lpstr>
      <vt:lpstr>A trio of unintended null experiments  An autobiographical indulgence + Why graduate students should not give up    Rainer Weiss, MIT  </vt:lpstr>
      <vt:lpstr>The experiments</vt:lpstr>
      <vt:lpstr>Relevant properties of atomic clocks</vt:lpstr>
      <vt:lpstr>Breit – Rabi plot Cs hfs energy vs B field</vt:lpstr>
      <vt:lpstr>Rabi magnetic resonance apparatus</vt:lpstr>
      <vt:lpstr>Small Cs clock</vt:lpstr>
      <vt:lpstr>Smithsonian exhibit</vt:lpstr>
      <vt:lpstr>Ramsey separated oscillatory field excitation</vt:lpstr>
      <vt:lpstr>The Atomichron: National company</vt:lpstr>
      <vt:lpstr>The big clock: Zacharias fountain</vt:lpstr>
      <vt:lpstr>Velocity of atoms in a beam</vt:lpstr>
      <vt:lpstr>PowerPoint Presentation</vt:lpstr>
      <vt:lpstr>Scaling for the fountain</vt:lpstr>
      <vt:lpstr>PowerPoint Presentation</vt:lpstr>
      <vt:lpstr>Pulse measurement of velocities</vt:lpstr>
      <vt:lpstr>Big clock velocity data: what went wrong</vt:lpstr>
      <vt:lpstr>Zacharias Fountain 1991</vt:lpstr>
      <vt:lpstr>Cosmic Background as velocity reference</vt:lpstr>
      <vt:lpstr>Spectrum 1972 - 1978</vt:lpstr>
      <vt:lpstr>MIT anisotropy instrument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Moon seen in anisotropy instrument</vt:lpstr>
      <vt:lpstr>First look and the disaster</vt:lpstr>
      <vt:lpstr>Small beam anisotropy instrument</vt:lpstr>
      <vt:lpstr>Small beam results</vt:lpstr>
      <vt:lpstr>PowerPoint Presentation</vt:lpstr>
      <vt:lpstr>Dipole after much turmoil</vt:lpstr>
      <vt:lpstr>Astrophysical Foregrounds</vt:lpstr>
      <vt:lpstr>COBE</vt:lpstr>
      <vt:lpstr>COBE results</vt:lpstr>
      <vt:lpstr>Earth’s velocity around sun</vt:lpstr>
      <vt:lpstr>Tired Photons: chipping away by collisions  Finlay-Freundlich hypothesis</vt:lpstr>
      <vt:lpstr>Quantum electrodynamic photon-photon scattering</vt:lpstr>
      <vt:lpstr>The interferometric test of Finlay-Freundlich</vt:lpstr>
      <vt:lpstr>LIGO@Livingston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trio of unintended null experiments  an autobiographical indulgence and why graduate students should not give up hope Rainer Weiss, MIT  </dc:title>
  <dc:creator>R. weiss</dc:creator>
  <cp:lastModifiedBy>R. weiss</cp:lastModifiedBy>
  <cp:revision>78</cp:revision>
  <dcterms:created xsi:type="dcterms:W3CDTF">2013-04-13T03:19:59Z</dcterms:created>
  <dcterms:modified xsi:type="dcterms:W3CDTF">2013-04-30T22:08:43Z</dcterms:modified>
</cp:coreProperties>
</file>