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g" ContentType="video/unknown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71" r:id="rId5"/>
    <p:sldId id="258" r:id="rId6"/>
    <p:sldId id="262" r:id="rId7"/>
    <p:sldId id="263" r:id="rId8"/>
    <p:sldId id="265" r:id="rId9"/>
    <p:sldId id="266" r:id="rId10"/>
    <p:sldId id="272" r:id="rId11"/>
    <p:sldId id="267" r:id="rId12"/>
    <p:sldId id="261" r:id="rId13"/>
    <p:sldId id="259" r:id="rId14"/>
    <p:sldId id="268" r:id="rId15"/>
    <p:sldId id="274" r:id="rId16"/>
    <p:sldId id="275" r:id="rId17"/>
    <p:sldId id="276" r:id="rId18"/>
    <p:sldId id="273" r:id="rId19"/>
    <p:sldId id="269" r:id="rId20"/>
    <p:sldId id="27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5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8" Type="http://schemas.openxmlformats.org/officeDocument/2006/relationships/image" Target="../media/image23.emf"/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F8CF8-4AA8-3641-B1A5-2681028BA05E}" type="datetimeFigureOut">
              <a:rPr lang="en-US" smtClean="0"/>
              <a:t>5/14/14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CC7E-8C3E-D140-A030-564184715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22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F8CF8-4AA8-3641-B1A5-2681028BA05E}" type="datetimeFigureOut">
              <a:rPr lang="en-US" smtClean="0"/>
              <a:t>5/14/14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CC7E-8C3E-D140-A030-564184715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71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F8CF8-4AA8-3641-B1A5-2681028BA05E}" type="datetimeFigureOut">
              <a:rPr lang="en-US" smtClean="0"/>
              <a:t>5/14/14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CC7E-8C3E-D140-A030-564184715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65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F8CF8-4AA8-3641-B1A5-2681028BA05E}" type="datetimeFigureOut">
              <a:rPr lang="en-US" smtClean="0"/>
              <a:t>5/14/14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CC7E-8C3E-D140-A030-564184715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5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F8CF8-4AA8-3641-B1A5-2681028BA05E}" type="datetimeFigureOut">
              <a:rPr lang="en-US" smtClean="0"/>
              <a:t>5/14/14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CC7E-8C3E-D140-A030-564184715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4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F8CF8-4AA8-3641-B1A5-2681028BA05E}" type="datetimeFigureOut">
              <a:rPr lang="en-US" smtClean="0"/>
              <a:t>5/14/14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CC7E-8C3E-D140-A030-564184715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86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F8CF8-4AA8-3641-B1A5-2681028BA05E}" type="datetimeFigureOut">
              <a:rPr lang="en-US" smtClean="0"/>
              <a:t>5/14/14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CC7E-8C3E-D140-A030-564184715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8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F8CF8-4AA8-3641-B1A5-2681028BA05E}" type="datetimeFigureOut">
              <a:rPr lang="en-US" smtClean="0"/>
              <a:t>5/14/14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CC7E-8C3E-D140-A030-564184715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68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F8CF8-4AA8-3641-B1A5-2681028BA05E}" type="datetimeFigureOut">
              <a:rPr lang="en-US" smtClean="0"/>
              <a:t>5/14/14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CC7E-8C3E-D140-A030-564184715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52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F8CF8-4AA8-3641-B1A5-2681028BA05E}" type="datetimeFigureOut">
              <a:rPr lang="en-US" smtClean="0"/>
              <a:t>5/14/14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CC7E-8C3E-D140-A030-564184715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68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F8CF8-4AA8-3641-B1A5-2681028BA05E}" type="datetimeFigureOut">
              <a:rPr lang="en-US" smtClean="0"/>
              <a:t>5/14/14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CC7E-8C3E-D140-A030-564184715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25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F8CF8-4AA8-3641-B1A5-2681028BA05E}" type="datetimeFigureOut">
              <a:rPr lang="en-US" smtClean="0"/>
              <a:t>5/14/14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CCC7E-8C3E-D140-A030-564184715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62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oleObject" Target="../embeddings/oleObject21.bin"/><Relationship Id="rId5" Type="http://schemas.openxmlformats.org/officeDocument/2006/relationships/image" Target="../media/image26.emf"/><Relationship Id="rId6" Type="http://schemas.openxmlformats.org/officeDocument/2006/relationships/oleObject" Target="../embeddings/oleObject22.bin"/><Relationship Id="rId7" Type="http://schemas.openxmlformats.org/officeDocument/2006/relationships/image" Target="../media/image2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9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oleObject" Target="../embeddings/oleObject23.bin"/><Relationship Id="rId6" Type="http://schemas.openxmlformats.org/officeDocument/2006/relationships/image" Target="../media/image30.emf"/><Relationship Id="rId7" Type="http://schemas.openxmlformats.org/officeDocument/2006/relationships/oleObject" Target="../embeddings/oleObject24.bin"/><Relationship Id="rId8" Type="http://schemas.openxmlformats.org/officeDocument/2006/relationships/image" Target="../media/image31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4" Type="http://schemas.openxmlformats.org/officeDocument/2006/relationships/image" Target="../media/image36.jpg"/><Relationship Id="rId5" Type="http://schemas.openxmlformats.org/officeDocument/2006/relationships/oleObject" Target="../embeddings/oleObject25.bin"/><Relationship Id="rId6" Type="http://schemas.openxmlformats.org/officeDocument/2006/relationships/image" Target="../media/image3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emf"/><Relationship Id="rId12" Type="http://schemas.openxmlformats.org/officeDocument/2006/relationships/oleObject" Target="../embeddings/oleObject7.bin"/><Relationship Id="rId13" Type="http://schemas.openxmlformats.org/officeDocument/2006/relationships/image" Target="../media/image8.emf"/><Relationship Id="rId14" Type="http://schemas.openxmlformats.org/officeDocument/2006/relationships/oleObject" Target="../embeddings/oleObject8.bin"/><Relationship Id="rId15" Type="http://schemas.openxmlformats.org/officeDocument/2006/relationships/image" Target="../media/image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5.emf"/><Relationship Id="rId5" Type="http://schemas.openxmlformats.org/officeDocument/2006/relationships/oleObject" Target="../embeddings/oleObject3.bin"/><Relationship Id="rId6" Type="http://schemas.openxmlformats.org/officeDocument/2006/relationships/oleObject" Target="../embeddings/oleObject4.bin"/><Relationship Id="rId7" Type="http://schemas.openxmlformats.org/officeDocument/2006/relationships/oleObject" Target="../embeddings/oleObject5.bin"/><Relationship Id="rId8" Type="http://schemas.openxmlformats.org/officeDocument/2006/relationships/image" Target="../media/image6.emf"/><Relationship Id="rId9" Type="http://schemas.openxmlformats.org/officeDocument/2006/relationships/image" Target="../media/image10.jpg"/><Relationship Id="rId10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1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12.e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13.emf"/><Relationship Id="rId9" Type="http://schemas.openxmlformats.org/officeDocument/2006/relationships/oleObject" Target="../embeddings/oleObject12.bin"/><Relationship Id="rId10" Type="http://schemas.openxmlformats.org/officeDocument/2006/relationships/image" Target="../media/image1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7.bin"/><Relationship Id="rId12" Type="http://schemas.openxmlformats.org/officeDocument/2006/relationships/image" Target="../media/image20.emf"/><Relationship Id="rId13" Type="http://schemas.openxmlformats.org/officeDocument/2006/relationships/oleObject" Target="../embeddings/oleObject18.bin"/><Relationship Id="rId14" Type="http://schemas.openxmlformats.org/officeDocument/2006/relationships/image" Target="../media/image21.emf"/><Relationship Id="rId15" Type="http://schemas.openxmlformats.org/officeDocument/2006/relationships/oleObject" Target="../embeddings/oleObject19.bin"/><Relationship Id="rId16" Type="http://schemas.openxmlformats.org/officeDocument/2006/relationships/image" Target="../media/image22.emf"/><Relationship Id="rId17" Type="http://schemas.openxmlformats.org/officeDocument/2006/relationships/oleObject" Target="../embeddings/oleObject20.bin"/><Relationship Id="rId18" Type="http://schemas.openxmlformats.org/officeDocument/2006/relationships/image" Target="../media/image2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3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17.e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18.emf"/><Relationship Id="rId9" Type="http://schemas.openxmlformats.org/officeDocument/2006/relationships/oleObject" Target="../embeddings/oleObject16.bin"/><Relationship Id="rId10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7669"/>
            <a:ext cx="4403912" cy="183179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Positronium</a:t>
            </a:r>
            <a:r>
              <a:rPr lang="en-US" dirty="0" smtClean="0"/>
              <a:t> Decay</a:t>
            </a:r>
            <a:br>
              <a:rPr lang="en-US" dirty="0" smtClean="0"/>
            </a:b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Correlated Photons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087" y="3886200"/>
            <a:ext cx="4320825" cy="1752600"/>
          </a:xfrm>
        </p:spPr>
        <p:txBody>
          <a:bodyPr/>
          <a:lstStyle/>
          <a:p>
            <a:r>
              <a:rPr lang="en-US" dirty="0" smtClean="0"/>
              <a:t>804</a:t>
            </a:r>
          </a:p>
          <a:p>
            <a:r>
              <a:rPr lang="en-US" dirty="0" smtClean="0"/>
              <a:t>Thursday May 15, 2014 </a:t>
            </a:r>
            <a:endParaRPr lang="en-US" dirty="0"/>
          </a:p>
        </p:txBody>
      </p:sp>
      <p:pic>
        <p:nvPicPr>
          <p:cNvPr id="4" name="Picture 3" descr="zorn_positronium_col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12" y="0"/>
            <a:ext cx="4740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65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0975"/>
            <a:ext cx="8229600" cy="61562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Polarimeter</a:t>
            </a:r>
            <a:endParaRPr lang="en-US" dirty="0"/>
          </a:p>
        </p:txBody>
      </p:sp>
      <p:pic>
        <p:nvPicPr>
          <p:cNvPr id="5" name="Picture 4" descr="scintillato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99" y="685800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89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692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Photon electron scattering dynamics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electron_photon_dynamic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26929"/>
            <a:ext cx="8026141" cy="5561578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074213"/>
              </p:ext>
            </p:extLst>
          </p:nvPr>
        </p:nvGraphicFramePr>
        <p:xfrm>
          <a:off x="611815" y="5189331"/>
          <a:ext cx="3912431" cy="769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8" name="Equation" r:id="rId4" imgW="2362200" imgH="419100" progId="Equation.DSMT4">
                  <p:embed/>
                </p:oleObj>
              </mc:Choice>
              <mc:Fallback>
                <p:oleObj name="Equation" r:id="rId4" imgW="23622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1815" y="5189331"/>
                        <a:ext cx="3912431" cy="7695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528439"/>
              </p:ext>
            </p:extLst>
          </p:nvPr>
        </p:nvGraphicFramePr>
        <p:xfrm>
          <a:off x="5103813" y="5173663"/>
          <a:ext cx="2806700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9" name="Equation" r:id="rId6" imgW="1498600" imgH="419100" progId="Equation.DSMT4">
                  <p:embed/>
                </p:oleObj>
              </mc:Choice>
              <mc:Fallback>
                <p:oleObj name="Equation" r:id="rId6" imgW="14986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03813" y="5173663"/>
                        <a:ext cx="2806700" cy="785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2411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Dipole_640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000" y="381000"/>
            <a:ext cx="7366000" cy="609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385" y="6597985"/>
            <a:ext cx="1109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John Belcher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507794" y="11668"/>
            <a:ext cx="2724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Electric dipole radiation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81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715"/>
            <a:ext cx="8229600" cy="93186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Photon – electron scattering : </a:t>
            </a:r>
            <a:r>
              <a:rPr lang="en-US" sz="3200" smtClean="0">
                <a:solidFill>
                  <a:srgbClr val="0000FF"/>
                </a:solidFill>
              </a:rPr>
              <a:t>Compton scattering</a:t>
            </a:r>
            <a:r>
              <a:rPr lang="en-US" sz="3200" dirty="0" smtClean="0">
                <a:solidFill>
                  <a:srgbClr val="0000FF"/>
                </a:solidFill>
              </a:rPr>
              <a:t/>
            </a:r>
            <a:br>
              <a:rPr lang="en-US" sz="3200" dirty="0" smtClean="0">
                <a:solidFill>
                  <a:srgbClr val="0000FF"/>
                </a:solidFill>
              </a:rPr>
            </a:br>
            <a:r>
              <a:rPr lang="en-US" sz="3200" smtClean="0">
                <a:solidFill>
                  <a:srgbClr val="0000FF"/>
                </a:solidFill>
              </a:rPr>
              <a:t> cross </a:t>
            </a:r>
            <a:r>
              <a:rPr lang="en-US" sz="3200" dirty="0" smtClean="0">
                <a:solidFill>
                  <a:srgbClr val="0000FF"/>
                </a:solidFill>
              </a:rPr>
              <a:t>section and angular distribution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 descr="thomson_klein_nishin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9814" r="5538" b="11007"/>
          <a:stretch/>
        </p:blipFill>
        <p:spPr>
          <a:xfrm>
            <a:off x="1554909" y="1510133"/>
            <a:ext cx="6858000" cy="49709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7781" y="6481122"/>
            <a:ext cx="35015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Jackson Classical Electrodynamics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-925824" y="-949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electron_scatt_vector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4" r="23338" b="18534"/>
          <a:stretch/>
        </p:blipFill>
        <p:spPr>
          <a:xfrm>
            <a:off x="747781" y="1510133"/>
            <a:ext cx="2047274" cy="1772917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511641"/>
              </p:ext>
            </p:extLst>
          </p:nvPr>
        </p:nvGraphicFramePr>
        <p:xfrm>
          <a:off x="6553200" y="5372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5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53200" y="5372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095962"/>
              </p:ext>
            </p:extLst>
          </p:nvPr>
        </p:nvGraphicFramePr>
        <p:xfrm>
          <a:off x="611816" y="3810330"/>
          <a:ext cx="2013373" cy="83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6" name="Equation" r:id="rId7" imgW="1562100" imgH="571500" progId="Equation.DSMT4">
                  <p:embed/>
                </p:oleObj>
              </mc:Choice>
              <mc:Fallback>
                <p:oleObj name="Equation" r:id="rId7" imgW="1562100" imgH="571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1816" y="3810330"/>
                        <a:ext cx="2013373" cy="830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11816" y="4670403"/>
            <a:ext cx="2013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Compton scattering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655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380"/>
            <a:ext cx="8229600" cy="776369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Gamma ray detector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pm_scintillator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0631"/>
            <a:ext cx="4114800" cy="4460033"/>
          </a:xfrm>
          <a:prstGeom prst="rect">
            <a:avLst/>
          </a:prstGeom>
        </p:spPr>
      </p:pic>
      <p:pic>
        <p:nvPicPr>
          <p:cNvPr id="4" name="Picture 3" descr="scintillators_photores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801" y="1189681"/>
            <a:ext cx="4114800" cy="308646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131349" y="4955789"/>
            <a:ext cx="262770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41552" y="2230508"/>
            <a:ext cx="1746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Scintillator </a:t>
            </a:r>
            <a:r>
              <a:rPr lang="en-US" dirty="0" err="1" smtClean="0"/>
              <a:t>NaI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77473" y="4083344"/>
            <a:ext cx="227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Multiplier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89279" y="5247978"/>
            <a:ext cx="2069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Negative pulses out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8625456"/>
              </p:ext>
            </p:extLst>
          </p:nvPr>
        </p:nvGraphicFramePr>
        <p:xfrm>
          <a:off x="2657900" y="4446588"/>
          <a:ext cx="3824288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4" name="Equation" r:id="rId5" imgW="2146300" imgH="228600" progId="Equation.DSMT4">
                  <p:embed/>
                </p:oleObj>
              </mc:Choice>
              <mc:Fallback>
                <p:oleObj name="Equation" r:id="rId5" imgW="21463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57900" y="4446588"/>
                        <a:ext cx="3824288" cy="40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1020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cillosco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59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ltichannel_analys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47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incidence_circu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3" y="0"/>
            <a:ext cx="8875059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546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Coincidence circuit schematic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646359" y="4612248"/>
            <a:ext cx="3957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resolution is 2 * width of pulse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2453" y="3163922"/>
            <a:ext cx="96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69709" y="3163922"/>
            <a:ext cx="997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611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702"/>
            <a:ext cx="8229600" cy="5816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Electronics</a:t>
            </a:r>
            <a:endParaRPr lang="en-US" dirty="0"/>
          </a:p>
        </p:txBody>
      </p:sp>
      <p:pic>
        <p:nvPicPr>
          <p:cNvPr id="3" name="Picture 2" descr="electroni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03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unior_la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872"/>
            <a:ext cx="9144000" cy="42515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1231" y="424058"/>
            <a:ext cx="6510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Junior Physics Laboratory Experiments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983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9457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Outline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3027"/>
            <a:ext cx="8229600" cy="556939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 little about radioactivity</a:t>
            </a:r>
          </a:p>
          <a:p>
            <a:r>
              <a:rPr lang="en-US" dirty="0" smtClean="0"/>
              <a:t>A little about the atomic physics of </a:t>
            </a:r>
            <a:r>
              <a:rPr lang="en-US" dirty="0" err="1" smtClean="0"/>
              <a:t>positronium</a:t>
            </a:r>
            <a:endParaRPr lang="en-US" dirty="0" smtClean="0"/>
          </a:p>
          <a:p>
            <a:pPr lvl="1"/>
            <a:r>
              <a:rPr lang="en-US" sz="1800" dirty="0" smtClean="0"/>
              <a:t>M. Deutsch </a:t>
            </a:r>
            <a:r>
              <a:rPr lang="en-US" sz="1800" dirty="0" err="1" smtClean="0"/>
              <a:t>Phys</a:t>
            </a:r>
            <a:r>
              <a:rPr lang="en-US" sz="1800" dirty="0" smtClean="0"/>
              <a:t> Rev </a:t>
            </a:r>
            <a:r>
              <a:rPr lang="en-US" sz="1800" b="1" dirty="0" smtClean="0"/>
              <a:t>82</a:t>
            </a:r>
            <a:r>
              <a:rPr lang="en-US" sz="1800" dirty="0" smtClean="0"/>
              <a:t> 455 (1951),</a:t>
            </a:r>
            <a:r>
              <a:rPr lang="en-US" sz="1800" b="1" dirty="0" smtClean="0"/>
              <a:t>83</a:t>
            </a:r>
            <a:r>
              <a:rPr lang="en-US" sz="1800" dirty="0" smtClean="0"/>
              <a:t> 866 (1952),</a:t>
            </a:r>
            <a:r>
              <a:rPr lang="en-US" sz="1800" b="1" dirty="0" smtClean="0"/>
              <a:t>84</a:t>
            </a:r>
            <a:r>
              <a:rPr lang="en-US" sz="1800" dirty="0" smtClean="0"/>
              <a:t> 601 (1952), </a:t>
            </a:r>
            <a:r>
              <a:rPr lang="en-US" sz="1800" b="1" dirty="0" smtClean="0"/>
              <a:t>85</a:t>
            </a:r>
            <a:r>
              <a:rPr lang="en-US" sz="1800" dirty="0" smtClean="0"/>
              <a:t> 1047 (1952)</a:t>
            </a:r>
          </a:p>
          <a:p>
            <a:r>
              <a:rPr lang="en-US" dirty="0" err="1" smtClean="0"/>
              <a:t>Positronium</a:t>
            </a:r>
            <a:r>
              <a:rPr lang="en-US" dirty="0" smtClean="0"/>
              <a:t> two and three photon decay 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positronium</a:t>
            </a:r>
            <a:r>
              <a:rPr lang="en-US" dirty="0" smtClean="0"/>
              <a:t> correlated two photon state and polarization </a:t>
            </a:r>
          </a:p>
          <a:p>
            <a:pPr lvl="1"/>
            <a:r>
              <a:rPr lang="en-US" dirty="0" smtClean="0"/>
              <a:t>Change of photon basis states</a:t>
            </a:r>
          </a:p>
          <a:p>
            <a:r>
              <a:rPr lang="en-US" dirty="0" smtClean="0"/>
              <a:t>The parity of </a:t>
            </a:r>
            <a:r>
              <a:rPr lang="en-US" dirty="0" err="1"/>
              <a:t>P</a:t>
            </a:r>
            <a:r>
              <a:rPr lang="en-US" dirty="0" err="1" smtClean="0"/>
              <a:t>ositronium</a:t>
            </a:r>
            <a:r>
              <a:rPr lang="en-US" dirty="0" smtClean="0"/>
              <a:t> in the ground state</a:t>
            </a:r>
          </a:p>
          <a:p>
            <a:r>
              <a:rPr lang="en-US" dirty="0" smtClean="0"/>
              <a:t>Demonstration of </a:t>
            </a:r>
            <a:r>
              <a:rPr lang="en-US" dirty="0" err="1" smtClean="0"/>
              <a:t>Positronium</a:t>
            </a:r>
            <a:r>
              <a:rPr lang="en-US" dirty="0" smtClean="0"/>
              <a:t> </a:t>
            </a:r>
            <a:r>
              <a:rPr lang="en-US" dirty="0" err="1" smtClean="0"/>
              <a:t>annhilation</a:t>
            </a:r>
            <a:r>
              <a:rPr lang="en-US" dirty="0" smtClean="0"/>
              <a:t> and photon correlations </a:t>
            </a:r>
          </a:p>
          <a:p>
            <a:pPr lvl="1"/>
            <a:r>
              <a:rPr lang="en-US" sz="1900" dirty="0" smtClean="0"/>
              <a:t>Modified Wu &amp; </a:t>
            </a:r>
            <a:r>
              <a:rPr lang="en-US" sz="1900" dirty="0" err="1" smtClean="0"/>
              <a:t>Shaknov</a:t>
            </a:r>
            <a:r>
              <a:rPr lang="en-US" sz="1900" dirty="0" smtClean="0"/>
              <a:t> experiment </a:t>
            </a:r>
            <a:r>
              <a:rPr lang="en-US" sz="1900" dirty="0" err="1" smtClean="0"/>
              <a:t>Phys</a:t>
            </a:r>
            <a:r>
              <a:rPr lang="en-US" sz="1900" dirty="0" smtClean="0"/>
              <a:t> Rev </a:t>
            </a:r>
            <a:r>
              <a:rPr lang="en-US" sz="1900" b="1" dirty="0" smtClean="0"/>
              <a:t>77</a:t>
            </a:r>
            <a:r>
              <a:rPr lang="en-US" sz="1900" dirty="0" smtClean="0"/>
              <a:t> 136 (1950)</a:t>
            </a:r>
          </a:p>
          <a:p>
            <a:r>
              <a:rPr lang="en-US" dirty="0" smtClean="0"/>
              <a:t>Einstein </a:t>
            </a:r>
            <a:r>
              <a:rPr lang="en-US" dirty="0" err="1" smtClean="0"/>
              <a:t>Podolsky</a:t>
            </a:r>
            <a:r>
              <a:rPr lang="en-US" dirty="0" smtClean="0"/>
              <a:t> Rosen (non)paradox</a:t>
            </a:r>
          </a:p>
          <a:p>
            <a:pPr lvl="1"/>
            <a:r>
              <a:rPr lang="en-US" sz="1900" dirty="0" smtClean="0"/>
              <a:t>A. Einstein, B. </a:t>
            </a:r>
            <a:r>
              <a:rPr lang="en-US" sz="1900" dirty="0" err="1" smtClean="0"/>
              <a:t>Podolsky</a:t>
            </a:r>
            <a:r>
              <a:rPr lang="en-US" sz="1900" dirty="0" smtClean="0"/>
              <a:t>, </a:t>
            </a:r>
            <a:r>
              <a:rPr lang="en-US" sz="1900" dirty="0" err="1" smtClean="0"/>
              <a:t>N.Rosen</a:t>
            </a:r>
            <a:r>
              <a:rPr lang="en-US" sz="1900" dirty="0" smtClean="0"/>
              <a:t> </a:t>
            </a:r>
            <a:r>
              <a:rPr lang="en-US" sz="1900" dirty="0" err="1" smtClean="0"/>
              <a:t>Phys</a:t>
            </a:r>
            <a:r>
              <a:rPr lang="en-US" sz="1900" dirty="0" smtClean="0"/>
              <a:t> Rev </a:t>
            </a:r>
            <a:r>
              <a:rPr lang="en-US" sz="1900" b="1" dirty="0" smtClean="0"/>
              <a:t>47</a:t>
            </a:r>
            <a:r>
              <a:rPr lang="en-US" sz="1900" dirty="0" smtClean="0"/>
              <a:t> 777 (1935</a:t>
            </a:r>
            <a:r>
              <a:rPr lang="en-US" sz="2000" dirty="0" smtClean="0"/>
              <a:t>)</a:t>
            </a:r>
          </a:p>
          <a:p>
            <a:pPr lvl="1"/>
            <a:r>
              <a:rPr lang="en-US" sz="1900" dirty="0" smtClean="0"/>
              <a:t>N. Bohr </a:t>
            </a:r>
            <a:r>
              <a:rPr lang="en-US" sz="1900" dirty="0" err="1" smtClean="0"/>
              <a:t>Phys</a:t>
            </a:r>
            <a:r>
              <a:rPr lang="en-US" sz="1900" dirty="0" smtClean="0"/>
              <a:t> Rev </a:t>
            </a:r>
            <a:r>
              <a:rPr lang="en-US" sz="1900" b="1" dirty="0" smtClean="0"/>
              <a:t>48</a:t>
            </a:r>
            <a:r>
              <a:rPr lang="en-US" sz="1900" dirty="0" smtClean="0"/>
              <a:t> 696 (1935)</a:t>
            </a:r>
          </a:p>
          <a:p>
            <a:r>
              <a:rPr lang="en-US" dirty="0" smtClean="0"/>
              <a:t>Why Junior Physics Lab </a:t>
            </a:r>
          </a:p>
          <a:p>
            <a:pPr lvl="1"/>
            <a:endParaRPr lang="en-US" dirty="0" smtClean="0"/>
          </a:p>
          <a:p>
            <a:endParaRPr lang="en-US" sz="3600" dirty="0"/>
          </a:p>
        </p:txBody>
      </p:sp>
      <p:pic>
        <p:nvPicPr>
          <p:cNvPr id="4" name="Picture 3" descr="martin_deutsch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979" y="4305020"/>
            <a:ext cx="1371600" cy="205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4900" y="6457382"/>
            <a:ext cx="1768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Martin Deutsch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88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Acknowledgements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Beth Roberts       Lecture Preparation Group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Charles </a:t>
            </a:r>
            <a:r>
              <a:rPr lang="en-US" dirty="0" err="1" smtClean="0"/>
              <a:t>Bosse</a:t>
            </a:r>
            <a:r>
              <a:rPr lang="en-US" dirty="0" smtClean="0"/>
              <a:t>      Junior Physics Lab</a:t>
            </a:r>
          </a:p>
          <a:p>
            <a:pPr marL="0" indent="0">
              <a:buNone/>
            </a:pPr>
            <a:r>
              <a:rPr lang="en-US" dirty="0" smtClean="0"/>
              <a:t>Andrew </a:t>
            </a:r>
            <a:r>
              <a:rPr lang="en-US" dirty="0" err="1" smtClean="0"/>
              <a:t>Birkel</a:t>
            </a:r>
            <a:r>
              <a:rPr lang="en-US" dirty="0" smtClean="0"/>
              <a:t>     Junior Physics Lab</a:t>
            </a:r>
          </a:p>
          <a:p>
            <a:pPr marL="0" indent="0">
              <a:buNone/>
            </a:pPr>
            <a:r>
              <a:rPr lang="en-US" dirty="0" smtClean="0"/>
              <a:t>Sean Robinson    Junior Physics Lab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Mitch </a:t>
            </a:r>
            <a:r>
              <a:rPr lang="en-US" dirty="0" err="1" smtClean="0"/>
              <a:t>Galanek</a:t>
            </a:r>
            <a:r>
              <a:rPr lang="en-US" dirty="0" smtClean="0"/>
              <a:t>     Environmental Safety</a:t>
            </a:r>
          </a:p>
          <a:p>
            <a:pPr marL="0" indent="0">
              <a:buNone/>
            </a:pPr>
            <a:r>
              <a:rPr lang="en-US" dirty="0" smtClean="0"/>
              <a:t>Ryan </a:t>
            </a:r>
            <a:r>
              <a:rPr lang="en-US" dirty="0" err="1" smtClean="0"/>
              <a:t>Toolin</a:t>
            </a:r>
            <a:r>
              <a:rPr lang="en-US" dirty="0" smtClean="0"/>
              <a:t>          Environmental Safety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Joshua Millings    2</a:t>
            </a:r>
            <a:r>
              <a:rPr lang="en-US" baseline="30000" dirty="0" smtClean="0"/>
              <a:t>nd</a:t>
            </a:r>
            <a:r>
              <a:rPr lang="en-US" dirty="0" smtClean="0"/>
              <a:t> Year Physics Major</a:t>
            </a:r>
          </a:p>
          <a:p>
            <a:pPr marL="0" indent="0">
              <a:buNone/>
            </a:pPr>
            <a:r>
              <a:rPr lang="en-US" dirty="0" smtClean="0"/>
              <a:t>Ulrich Becker        Professor of Physics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9875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Radioactivity Primer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6358"/>
            <a:ext cx="8229600" cy="45259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Definition: Curie = 3.7 x 10</a:t>
            </a:r>
            <a:r>
              <a:rPr lang="en-US" sz="1600" baseline="30000" dirty="0" smtClean="0"/>
              <a:t>10</a:t>
            </a:r>
            <a:r>
              <a:rPr lang="en-US" sz="1600" dirty="0" smtClean="0"/>
              <a:t> decays/sec</a:t>
            </a:r>
          </a:p>
          <a:p>
            <a:pPr lvl="1"/>
            <a:r>
              <a:rPr lang="en-US" sz="1400" dirty="0" smtClean="0"/>
              <a:t>The Na</a:t>
            </a:r>
            <a:r>
              <a:rPr lang="en-US" sz="1400" baseline="-25000" dirty="0" smtClean="0"/>
              <a:t>22</a:t>
            </a:r>
            <a:r>
              <a:rPr lang="en-US" sz="1400" dirty="0" smtClean="0"/>
              <a:t> source in experiment  1 x 10</a:t>
            </a:r>
            <a:r>
              <a:rPr lang="en-US" sz="1400" baseline="30000" dirty="0" smtClean="0"/>
              <a:t>-4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0D0D0D"/>
                </a:solidFill>
              </a:rPr>
              <a:t>C:      2, 0.5 </a:t>
            </a:r>
            <a:r>
              <a:rPr lang="en-US" sz="1400" dirty="0" err="1" smtClean="0">
                <a:solidFill>
                  <a:srgbClr val="0D0D0D"/>
                </a:solidFill>
              </a:rPr>
              <a:t>Mev</a:t>
            </a:r>
            <a:r>
              <a:rPr lang="en-US" sz="1400" dirty="0" smtClean="0">
                <a:solidFill>
                  <a:srgbClr val="0D0D0D"/>
                </a:solidFill>
              </a:rPr>
              <a:t> </a:t>
            </a:r>
            <a:r>
              <a:rPr lang="en-US" sz="1400" dirty="0" smtClean="0">
                <a:solidFill>
                  <a:srgbClr val="0D0D0D"/>
                </a:solidFill>
                <a:sym typeface="Wingdings"/>
              </a:rPr>
              <a:t> 1 x 10</a:t>
            </a:r>
            <a:r>
              <a:rPr lang="en-US" sz="1400" baseline="30000" dirty="0" smtClean="0">
                <a:solidFill>
                  <a:srgbClr val="0D0D0D"/>
                </a:solidFill>
                <a:sym typeface="Wingdings"/>
              </a:rPr>
              <a:t>-6  </a:t>
            </a:r>
            <a:r>
              <a:rPr lang="en-US" sz="1400" dirty="0" smtClean="0">
                <a:solidFill>
                  <a:srgbClr val="0D0D0D"/>
                </a:solidFill>
                <a:sym typeface="Wingdings"/>
              </a:rPr>
              <a:t>watts</a:t>
            </a:r>
            <a:endParaRPr lang="en-US" sz="1400" dirty="0" smtClean="0">
              <a:solidFill>
                <a:srgbClr val="0D0D0D"/>
              </a:solidFill>
            </a:endParaRPr>
          </a:p>
          <a:p>
            <a:r>
              <a:rPr lang="en-US" sz="1600" dirty="0" smtClean="0">
                <a:solidFill>
                  <a:srgbClr val="0D0D0D"/>
                </a:solidFill>
              </a:rPr>
              <a:t>Definition: Roentgen </a:t>
            </a:r>
            <a:r>
              <a:rPr lang="en-US" sz="1600" dirty="0">
                <a:solidFill>
                  <a:srgbClr val="0D0D0D"/>
                </a:solidFill>
              </a:rPr>
              <a:t>E</a:t>
            </a:r>
            <a:r>
              <a:rPr lang="en-US" sz="1600" dirty="0" smtClean="0">
                <a:solidFill>
                  <a:srgbClr val="0D0D0D"/>
                </a:solidFill>
              </a:rPr>
              <a:t>quivalent Man REM = 10</a:t>
            </a:r>
            <a:r>
              <a:rPr lang="en-US" sz="1600" baseline="30000" dirty="0" smtClean="0">
                <a:solidFill>
                  <a:srgbClr val="0D0D0D"/>
                </a:solidFill>
              </a:rPr>
              <a:t>-2</a:t>
            </a:r>
            <a:r>
              <a:rPr lang="en-US" sz="1600" dirty="0" smtClean="0">
                <a:solidFill>
                  <a:srgbClr val="0D0D0D"/>
                </a:solidFill>
              </a:rPr>
              <a:t> Joules(absorbed)/kg = 10</a:t>
            </a:r>
            <a:r>
              <a:rPr lang="en-US" sz="1600" baseline="30000" dirty="0" smtClean="0">
                <a:solidFill>
                  <a:srgbClr val="0D0D0D"/>
                </a:solidFill>
              </a:rPr>
              <a:t>-2</a:t>
            </a:r>
            <a:r>
              <a:rPr lang="en-US" sz="1600" dirty="0" smtClean="0">
                <a:solidFill>
                  <a:srgbClr val="0D0D0D"/>
                </a:solidFill>
              </a:rPr>
              <a:t> Sieverts </a:t>
            </a:r>
            <a:r>
              <a:rPr lang="en-US" sz="1600" dirty="0" err="1">
                <a:solidFill>
                  <a:srgbClr val="0D0D0D"/>
                </a:solidFill>
              </a:rPr>
              <a:t>E</a:t>
            </a:r>
            <a:r>
              <a:rPr lang="en-US" sz="1600" dirty="0" err="1" smtClean="0">
                <a:solidFill>
                  <a:srgbClr val="0D0D0D"/>
                </a:solidFill>
              </a:rPr>
              <a:t>q</a:t>
            </a:r>
            <a:r>
              <a:rPr lang="en-US" sz="1600" dirty="0" smtClean="0">
                <a:solidFill>
                  <a:srgbClr val="0D0D0D"/>
                </a:solidFill>
              </a:rPr>
              <a:t> Man</a:t>
            </a:r>
          </a:p>
          <a:p>
            <a:r>
              <a:rPr lang="en-US" sz="1600" dirty="0" smtClean="0">
                <a:solidFill>
                  <a:srgbClr val="0D0D0D"/>
                </a:solidFill>
              </a:rPr>
              <a:t>Background at sea level: 2  x 10</a:t>
            </a:r>
            <a:r>
              <a:rPr lang="en-US" sz="1600" baseline="30000" dirty="0" smtClean="0">
                <a:solidFill>
                  <a:srgbClr val="0D0D0D"/>
                </a:solidFill>
              </a:rPr>
              <a:t>-5 </a:t>
            </a:r>
            <a:r>
              <a:rPr lang="en-US" sz="1600" dirty="0" smtClean="0">
                <a:solidFill>
                  <a:srgbClr val="0D0D0D"/>
                </a:solidFill>
              </a:rPr>
              <a:t>REM/</a:t>
            </a:r>
            <a:r>
              <a:rPr lang="en-US" sz="1600" dirty="0" err="1" smtClean="0">
                <a:solidFill>
                  <a:srgbClr val="0D0D0D"/>
                </a:solidFill>
              </a:rPr>
              <a:t>hr</a:t>
            </a:r>
            <a:r>
              <a:rPr lang="en-US" sz="1600" dirty="0" smtClean="0">
                <a:solidFill>
                  <a:srgbClr val="0D0D0D"/>
                </a:solidFill>
              </a:rPr>
              <a:t> --&gt;</a:t>
            </a:r>
            <a:r>
              <a:rPr lang="en-US" sz="1600" dirty="0" smtClean="0">
                <a:solidFill>
                  <a:srgbClr val="0D0D0D"/>
                </a:solidFill>
                <a:sym typeface="Wingdings"/>
              </a:rPr>
              <a:t> 5 x 10</a:t>
            </a:r>
            <a:r>
              <a:rPr lang="en-US" sz="1600" baseline="30000" dirty="0" smtClean="0">
                <a:solidFill>
                  <a:srgbClr val="0D0D0D"/>
                </a:solidFill>
                <a:sym typeface="Wingdings"/>
              </a:rPr>
              <a:t>-4 </a:t>
            </a:r>
            <a:r>
              <a:rPr lang="en-US" sz="1600" dirty="0" smtClean="0">
                <a:solidFill>
                  <a:srgbClr val="0D0D0D"/>
                </a:solidFill>
                <a:sym typeface="Wingdings"/>
              </a:rPr>
              <a:t>REM one day of exposure</a:t>
            </a:r>
            <a:endParaRPr lang="en-US" sz="1600" dirty="0" smtClean="0">
              <a:solidFill>
                <a:srgbClr val="0D0D0D"/>
              </a:solidFill>
            </a:endParaRPr>
          </a:p>
          <a:p>
            <a:r>
              <a:rPr lang="en-US" sz="1600" dirty="0" smtClean="0">
                <a:solidFill>
                  <a:srgbClr val="0D0D0D"/>
                </a:solidFill>
              </a:rPr>
              <a:t>Background in jet plane at 30kft: 5 x 10</a:t>
            </a:r>
            <a:r>
              <a:rPr lang="en-US" sz="1600" baseline="30000" dirty="0" smtClean="0">
                <a:solidFill>
                  <a:srgbClr val="0D0D0D"/>
                </a:solidFill>
              </a:rPr>
              <a:t>-4  </a:t>
            </a:r>
            <a:r>
              <a:rPr lang="en-US" sz="1600" dirty="0" smtClean="0">
                <a:solidFill>
                  <a:srgbClr val="0D0D0D"/>
                </a:solidFill>
              </a:rPr>
              <a:t>REM/</a:t>
            </a:r>
            <a:r>
              <a:rPr lang="en-US" sz="1600" dirty="0" err="1" smtClean="0">
                <a:solidFill>
                  <a:srgbClr val="0D0D0D"/>
                </a:solidFill>
              </a:rPr>
              <a:t>hr</a:t>
            </a:r>
            <a:endParaRPr lang="en-US" sz="1600" dirty="0" smtClean="0">
              <a:solidFill>
                <a:srgbClr val="0D0D0D"/>
              </a:solidFill>
            </a:endParaRPr>
          </a:p>
          <a:p>
            <a:r>
              <a:rPr lang="en-US" sz="1600" dirty="0" smtClean="0">
                <a:solidFill>
                  <a:srgbClr val="0D0D0D"/>
                </a:solidFill>
              </a:rPr>
              <a:t>Dose from chest X-ray: 10</a:t>
            </a:r>
            <a:r>
              <a:rPr lang="en-US" sz="1600" baseline="30000" dirty="0" smtClean="0">
                <a:solidFill>
                  <a:srgbClr val="0D0D0D"/>
                </a:solidFill>
              </a:rPr>
              <a:t>-2</a:t>
            </a:r>
            <a:r>
              <a:rPr lang="en-US" sz="1600" dirty="0" smtClean="0">
                <a:solidFill>
                  <a:srgbClr val="0D0D0D"/>
                </a:solidFill>
              </a:rPr>
              <a:t>  REM</a:t>
            </a:r>
            <a:endParaRPr lang="en-US" sz="1600" dirty="0">
              <a:solidFill>
                <a:srgbClr val="0D0D0D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933548"/>
              </p:ext>
            </p:extLst>
          </p:nvPr>
        </p:nvGraphicFramePr>
        <p:xfrm>
          <a:off x="1742975" y="3847773"/>
          <a:ext cx="4687569" cy="1316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6442"/>
                <a:gridCol w="2321127"/>
              </a:tblGrid>
              <a:tr h="32705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Whole</a:t>
                      </a:r>
                      <a:r>
                        <a:rPr lang="en-US" sz="1200" baseline="0" dirty="0" smtClean="0"/>
                        <a:t> body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/>
                </a:tc>
              </a:tr>
              <a:tr h="32991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extremities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50</a:t>
                      </a:r>
                      <a:endParaRPr lang="en-US" sz="1200" dirty="0"/>
                    </a:p>
                  </a:txBody>
                  <a:tcPr/>
                </a:tc>
              </a:tr>
              <a:tr h="32991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eye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/>
                </a:tc>
              </a:tr>
              <a:tr h="32991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Baby</a:t>
                      </a:r>
                      <a:r>
                        <a:rPr lang="en-US" sz="1200" baseline="0" dirty="0" smtClean="0"/>
                        <a:t> whole body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26956" y="3347884"/>
            <a:ext cx="293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Allowed dose in a year REM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9456" y="5479832"/>
            <a:ext cx="7119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Full body dose from unshielded Na</a:t>
            </a:r>
            <a:r>
              <a:rPr lang="en-US" baseline="-25000" dirty="0" smtClean="0"/>
              <a:t>22</a:t>
            </a:r>
            <a:r>
              <a:rPr lang="en-US" dirty="0" smtClean="0"/>
              <a:t> source at 2 meters ~ 1 x 10</a:t>
            </a:r>
            <a:r>
              <a:rPr lang="en-US" baseline="30000" dirty="0" smtClean="0"/>
              <a:t>-4</a:t>
            </a:r>
            <a:r>
              <a:rPr lang="en-US" dirty="0" smtClean="0"/>
              <a:t> REM/</a:t>
            </a:r>
            <a:r>
              <a:rPr lang="en-US" dirty="0" err="1" smtClean="0"/>
              <a:t>hr</a:t>
            </a:r>
            <a:endParaRPr lang="en-US" dirty="0" smtClean="0"/>
          </a:p>
          <a:p>
            <a:r>
              <a:rPr lang="en-US" dirty="0" smtClean="0"/>
              <a:t>Full body dose with lead shielding is indistinguishable from background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88123"/>
              </p:ext>
            </p:extLst>
          </p:nvPr>
        </p:nvGraphicFramePr>
        <p:xfrm>
          <a:off x="4311911" y="1649955"/>
          <a:ext cx="220187" cy="286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Equation" r:id="rId3" imgW="127000" imgH="165100" progId="Equation.DSMT4">
                  <p:embed/>
                </p:oleObj>
              </mc:Choice>
              <mc:Fallback>
                <p:oleObj name="Equation" r:id="rId3" imgW="1270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11911" y="1649955"/>
                        <a:ext cx="220187" cy="286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6254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Na</a:t>
            </a:r>
            <a:r>
              <a:rPr lang="en-US" baseline="-25000" dirty="0" smtClean="0">
                <a:solidFill>
                  <a:srgbClr val="0000FF"/>
                </a:solidFill>
              </a:rPr>
              <a:t>22 </a:t>
            </a:r>
            <a:r>
              <a:rPr lang="en-US" dirty="0" smtClean="0">
                <a:solidFill>
                  <a:srgbClr val="0000FF"/>
                </a:solidFill>
              </a:rPr>
              <a:t>production and decay scheme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129" y="1417638"/>
            <a:ext cx="82612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Production: </a:t>
            </a:r>
            <a:r>
              <a:rPr lang="en-US" sz="2400" dirty="0" smtClean="0"/>
              <a:t>Bombard magnesium with  66MeV Protons for days at 100 </a:t>
            </a:r>
            <a:r>
              <a:rPr lang="en-US" sz="2400" dirty="0" err="1" smtClean="0"/>
              <a:t>microamps</a:t>
            </a:r>
            <a:r>
              <a:rPr lang="en-US" sz="2400" dirty="0" smtClean="0"/>
              <a:t>. Converts proton to neutron and emission of positron. Then, chemistry to separate sodium from other elements and time to allow for decay of short lived nuclei.</a:t>
            </a:r>
            <a:endParaRPr lang="en-US" sz="2400" dirty="0"/>
          </a:p>
        </p:txBody>
      </p:sp>
      <p:pic>
        <p:nvPicPr>
          <p:cNvPr id="6" name="Picture 5" descr="na22_deca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531" y="3454762"/>
            <a:ext cx="3746500" cy="283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9733" y="6002825"/>
            <a:ext cx="937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Z=10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878383" y="6002825"/>
            <a:ext cx="1032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Z = 11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5449719" y="4334126"/>
            <a:ext cx="3920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sz="1050" dirty="0" smtClean="0">
                <a:sym typeface="Wingdings"/>
              </a:rPr>
              <a:t>Subsequent decay of </a:t>
            </a:r>
            <a:r>
              <a:rPr lang="en-US" sz="1050" dirty="0" err="1" smtClean="0">
                <a:sym typeface="Wingdings"/>
              </a:rPr>
              <a:t>Positronium</a:t>
            </a:r>
            <a:r>
              <a:rPr lang="en-US" sz="1050" dirty="0" smtClean="0">
                <a:sym typeface="Wingdings"/>
              </a:rPr>
              <a:t> 2 x 0.51Mev gammas</a:t>
            </a:r>
          </a:p>
        </p:txBody>
      </p:sp>
    </p:spTree>
    <p:extLst>
      <p:ext uri="{BB962C8B-B14F-4D97-AF65-F5344CB8AC3E}">
        <p14:creationId xmlns:p14="http://schemas.microsoft.com/office/powerpoint/2010/main" val="410550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086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</a:rPr>
              <a:t>Positronium</a:t>
            </a:r>
            <a:r>
              <a:rPr lang="en-US" sz="3200" dirty="0" smtClean="0">
                <a:solidFill>
                  <a:srgbClr val="0000FF"/>
                </a:solidFill>
              </a:rPr>
              <a:t> and Hydrogen energy levels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607" y="6481122"/>
            <a:ext cx="668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S,Berko</a:t>
            </a:r>
            <a:r>
              <a:rPr lang="en-US" dirty="0" smtClean="0"/>
              <a:t> ,</a:t>
            </a:r>
            <a:r>
              <a:rPr lang="en-US" dirty="0" err="1" smtClean="0"/>
              <a:t>H.Pendelton</a:t>
            </a:r>
            <a:r>
              <a:rPr lang="en-US" dirty="0" smtClean="0"/>
              <a:t> Ann Rev </a:t>
            </a:r>
            <a:r>
              <a:rPr lang="en-US" dirty="0" err="1" smtClean="0"/>
              <a:t>Nucl</a:t>
            </a:r>
            <a:r>
              <a:rPr lang="en-US" dirty="0" smtClean="0"/>
              <a:t> Part </a:t>
            </a:r>
            <a:r>
              <a:rPr lang="en-US" dirty="0" err="1" smtClean="0"/>
              <a:t>Sci</a:t>
            </a:r>
            <a:r>
              <a:rPr lang="en-US" dirty="0" smtClean="0"/>
              <a:t> </a:t>
            </a:r>
            <a:r>
              <a:rPr lang="en-US" b="1" dirty="0" smtClean="0"/>
              <a:t>30</a:t>
            </a:r>
            <a:r>
              <a:rPr lang="en-US" dirty="0" smtClean="0"/>
              <a:t> 543 (1980)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956" y="1079126"/>
            <a:ext cx="2729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Electron –e    m</a:t>
            </a:r>
            <a:r>
              <a:rPr lang="en-US" sz="1000" baseline="-25000" dirty="0" smtClean="0"/>
              <a:t>e               </a:t>
            </a:r>
            <a:r>
              <a:rPr lang="en-US" sz="1000" dirty="0" smtClean="0"/>
              <a:t>s = ½     </a:t>
            </a:r>
          </a:p>
          <a:p>
            <a:r>
              <a:rPr lang="en-US" sz="1000" dirty="0" smtClean="0"/>
              <a:t>Proton +e      1836m</a:t>
            </a:r>
            <a:r>
              <a:rPr lang="en-US" sz="1000" baseline="-25000" dirty="0" smtClean="0"/>
              <a:t>e   </a:t>
            </a:r>
            <a:r>
              <a:rPr lang="en-US" sz="1000" dirty="0" smtClean="0"/>
              <a:t>I = ½                  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7086117" y="1059908"/>
            <a:ext cx="2057883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Electron  -e      m</a:t>
            </a:r>
            <a:r>
              <a:rPr lang="en-US" sz="1000" baseline="-25000" dirty="0" smtClean="0"/>
              <a:t>e    </a:t>
            </a:r>
            <a:r>
              <a:rPr lang="en-US" sz="1000" dirty="0"/>
              <a:t>s = 1/</a:t>
            </a:r>
            <a:r>
              <a:rPr lang="en-US" sz="1000" dirty="0" smtClean="0"/>
              <a:t>2</a:t>
            </a:r>
            <a:endParaRPr lang="en-US" sz="1000" dirty="0"/>
          </a:p>
          <a:p>
            <a:r>
              <a:rPr lang="en-US" sz="1000" dirty="0" smtClean="0"/>
              <a:t>Positron +e      m</a:t>
            </a:r>
            <a:r>
              <a:rPr lang="en-US" sz="1000" baseline="-25000" dirty="0" smtClean="0"/>
              <a:t>e    </a:t>
            </a:r>
            <a:r>
              <a:rPr lang="en-US" sz="1050" dirty="0" smtClean="0"/>
              <a:t>s = 1/2</a:t>
            </a:r>
            <a:endParaRPr lang="en-US" sz="105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89736"/>
              </p:ext>
            </p:extLst>
          </p:nvPr>
        </p:nvGraphicFramePr>
        <p:xfrm>
          <a:off x="1625753" y="1129929"/>
          <a:ext cx="4318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1" name="Equation" r:id="rId3" imgW="431800" imgH="203200" progId="Equation.DSMT4">
                  <p:embed/>
                </p:oleObj>
              </mc:Choice>
              <mc:Fallback>
                <p:oleObj name="Equation" r:id="rId3" imgW="431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5753" y="1129929"/>
                        <a:ext cx="4318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946899"/>
              </p:ext>
            </p:extLst>
          </p:nvPr>
        </p:nvGraphicFramePr>
        <p:xfrm>
          <a:off x="8587150" y="1059908"/>
          <a:ext cx="4318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" name="Equation" r:id="rId5" imgW="431800" imgH="203200" progId="Equation.DSMT4">
                  <p:embed/>
                </p:oleObj>
              </mc:Choice>
              <mc:Fallback>
                <p:oleObj name="Equation" r:id="rId5" imgW="431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87150" y="1059908"/>
                        <a:ext cx="4318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652465"/>
              </p:ext>
            </p:extLst>
          </p:nvPr>
        </p:nvGraphicFramePr>
        <p:xfrm>
          <a:off x="8587150" y="1231529"/>
          <a:ext cx="4318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" name="Equation" r:id="rId6" imgW="431800" imgH="203200" progId="Equation.DSMT4">
                  <p:embed/>
                </p:oleObj>
              </mc:Choice>
              <mc:Fallback>
                <p:oleObj name="Equation" r:id="rId6" imgW="431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87150" y="1231529"/>
                        <a:ext cx="4318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722807"/>
              </p:ext>
            </p:extLst>
          </p:nvPr>
        </p:nvGraphicFramePr>
        <p:xfrm>
          <a:off x="1625753" y="1282326"/>
          <a:ext cx="1092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" name="Equation" r:id="rId7" imgW="1092200" imgH="228600" progId="Equation.DSMT4">
                  <p:embed/>
                </p:oleObj>
              </mc:Choice>
              <mc:Fallback>
                <p:oleObj name="Equation" r:id="rId7" imgW="1092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25753" y="1282326"/>
                        <a:ext cx="10922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 Berko_ann_rev_positronium.jpg"/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61" y="1510926"/>
            <a:ext cx="7315200" cy="4946306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832166"/>
              </p:ext>
            </p:extLst>
          </p:nvPr>
        </p:nvGraphicFramePr>
        <p:xfrm>
          <a:off x="3194818" y="1034736"/>
          <a:ext cx="9144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5" name="Equation" r:id="rId10" imgW="914400" imgH="444500" progId="Equation.DSMT4">
                  <p:embed/>
                </p:oleObj>
              </mc:Choice>
              <mc:Fallback>
                <p:oleObj name="Equation" r:id="rId10" imgW="9144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94818" y="1034736"/>
                        <a:ext cx="9144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794224"/>
              </p:ext>
            </p:extLst>
          </p:nvPr>
        </p:nvGraphicFramePr>
        <p:xfrm>
          <a:off x="4324979" y="1091826"/>
          <a:ext cx="1231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6" name="Equation" r:id="rId12" imgW="1231900" imgH="419100" progId="Equation.DSMT4">
                  <p:embed/>
                </p:oleObj>
              </mc:Choice>
              <mc:Fallback>
                <p:oleObj name="Equation" r:id="rId12" imgW="12319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324979" y="1091826"/>
                        <a:ext cx="12319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358690"/>
              </p:ext>
            </p:extLst>
          </p:nvPr>
        </p:nvGraphicFramePr>
        <p:xfrm>
          <a:off x="5785371" y="1047208"/>
          <a:ext cx="8763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7" name="Equation" r:id="rId14" imgW="876300" imgH="431800" progId="Equation.DSMT4">
                  <p:embed/>
                </p:oleObj>
              </mc:Choice>
              <mc:Fallback>
                <p:oleObj name="Equation" r:id="rId14" imgW="8763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785371" y="1047208"/>
                        <a:ext cx="8763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436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7574"/>
            <a:ext cx="8229600" cy="929641"/>
          </a:xfrm>
        </p:spPr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Positronium</a:t>
            </a:r>
            <a:r>
              <a:rPr lang="en-US" dirty="0">
                <a:solidFill>
                  <a:srgbClr val="0000FF"/>
                </a:solidFill>
              </a:rPr>
              <a:t> decay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36022"/>
            <a:ext cx="8229600" cy="5654665"/>
          </a:xfrm>
        </p:spPr>
        <p:txBody>
          <a:bodyPr/>
          <a:lstStyle/>
          <a:p>
            <a:r>
              <a:rPr lang="en-US" dirty="0" smtClean="0"/>
              <a:t>S=0 state decays from s state: two photons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S=1 state decays from s state: three photons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two photon state of </a:t>
            </a:r>
            <a:r>
              <a:rPr lang="en-US" dirty="0" err="1" smtClean="0"/>
              <a:t>positronium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Zero</a:t>
            </a:r>
            <a:r>
              <a:rPr lang="en-US" dirty="0" smtClean="0"/>
              <a:t> momentum, angular momentum, rest mass</a:t>
            </a:r>
          </a:p>
          <a:p>
            <a:pPr lvl="1"/>
            <a:r>
              <a:rPr lang="en-US" dirty="0" smtClean="0"/>
              <a:t>Only possibility back to back equal energy photons with total angular momentum zero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267968"/>
              </p:ext>
            </p:extLst>
          </p:nvPr>
        </p:nvGraphicFramePr>
        <p:xfrm>
          <a:off x="1217738" y="1486293"/>
          <a:ext cx="6186812" cy="776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" name="Equation" r:id="rId3" imgW="3340100" imgH="419100" progId="Equation.DSMT4">
                  <p:embed/>
                </p:oleObj>
              </mc:Choice>
              <mc:Fallback>
                <p:oleObj name="Equation" r:id="rId3" imgW="33401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7738" y="1486293"/>
                        <a:ext cx="6186812" cy="776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138113"/>
              </p:ext>
            </p:extLst>
          </p:nvPr>
        </p:nvGraphicFramePr>
        <p:xfrm>
          <a:off x="1278391" y="2602987"/>
          <a:ext cx="5549242" cy="73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" name="Equation" r:id="rId5" imgW="3175000" imgH="419100" progId="Equation.DSMT4">
                  <p:embed/>
                </p:oleObj>
              </mc:Choice>
              <mc:Fallback>
                <p:oleObj name="Equation" r:id="rId5" imgW="31750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78391" y="2602987"/>
                        <a:ext cx="5549242" cy="73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294586"/>
              </p:ext>
            </p:extLst>
          </p:nvPr>
        </p:nvGraphicFramePr>
        <p:xfrm>
          <a:off x="2625725" y="5389563"/>
          <a:ext cx="3427413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7" name="Equation" r:id="rId7" imgW="2019300" imgH="406400" progId="Equation.DSMT4">
                  <p:embed/>
                </p:oleObj>
              </mc:Choice>
              <mc:Fallback>
                <p:oleObj name="Equation" r:id="rId7" imgW="2019300" imgH="40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25725" y="5389563"/>
                        <a:ext cx="3427413" cy="690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934471"/>
              </p:ext>
            </p:extLst>
          </p:nvPr>
        </p:nvGraphicFramePr>
        <p:xfrm>
          <a:off x="7490475" y="1538503"/>
          <a:ext cx="1653525" cy="682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8" name="Equation" r:id="rId9" imgW="1016000" imgH="419100" progId="Equation.DSMT4">
                  <p:embed/>
                </p:oleObj>
              </mc:Choice>
              <mc:Fallback>
                <p:oleObj name="Equation" r:id="rId9" imgW="10160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90475" y="1538503"/>
                        <a:ext cx="1653525" cy="682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9780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9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Polarization algebra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3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Need to express two photon states RR&gt; and LL&gt; in linear polarization x and y basis rather than circular polarization basis to couple to demonstration.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 descr="polarization_projection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3" y="1688592"/>
            <a:ext cx="7793736" cy="5169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4607" y="6488668"/>
            <a:ext cx="3299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MIT 804 Kerman, </a:t>
            </a:r>
            <a:r>
              <a:rPr lang="en-US" sz="1400" dirty="0" err="1" smtClean="0"/>
              <a:t>Sartori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06211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678"/>
            <a:ext cx="8229600" cy="893147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Change of Basis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415053"/>
              </p:ext>
            </p:extLst>
          </p:nvPr>
        </p:nvGraphicFramePr>
        <p:xfrm>
          <a:off x="669925" y="1417638"/>
          <a:ext cx="10795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3" name="Equation" r:id="rId3" imgW="1079500" imgH="977900" progId="Equation.DSMT4">
                  <p:embed/>
                </p:oleObj>
              </mc:Choice>
              <mc:Fallback>
                <p:oleObj name="Equation" r:id="rId3" imgW="1079500" imgH="977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9925" y="1417638"/>
                        <a:ext cx="1079500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1509552"/>
              </p:ext>
            </p:extLst>
          </p:nvPr>
        </p:nvGraphicFramePr>
        <p:xfrm>
          <a:off x="1854015" y="1417638"/>
          <a:ext cx="34798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4" name="Equation" r:id="rId5" imgW="3479800" imgH="977900" progId="Equation.DSMT4">
                  <p:embed/>
                </p:oleObj>
              </mc:Choice>
              <mc:Fallback>
                <p:oleObj name="Equation" r:id="rId5" imgW="3479800" imgH="977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54015" y="1417638"/>
                        <a:ext cx="3479800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278156"/>
              </p:ext>
            </p:extLst>
          </p:nvPr>
        </p:nvGraphicFramePr>
        <p:xfrm>
          <a:off x="5387034" y="1408641"/>
          <a:ext cx="1016000" cy="1001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5" name="Equation" r:id="rId7" imgW="1016000" imgH="889000" progId="Equation.DSMT4">
                  <p:embed/>
                </p:oleObj>
              </mc:Choice>
              <mc:Fallback>
                <p:oleObj name="Equation" r:id="rId7" imgW="1016000" imgH="889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87034" y="1408641"/>
                        <a:ext cx="1016000" cy="1001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2522566"/>
              </p:ext>
            </p:extLst>
          </p:nvPr>
        </p:nvGraphicFramePr>
        <p:xfrm>
          <a:off x="1749425" y="2462918"/>
          <a:ext cx="3484059" cy="1500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6" name="Equation" r:id="rId9" imgW="1473200" imgH="889000" progId="Equation.DSMT4">
                  <p:embed/>
                </p:oleObj>
              </mc:Choice>
              <mc:Fallback>
                <p:oleObj name="Equation" r:id="rId9" imgW="1473200" imgH="889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49425" y="2462918"/>
                        <a:ext cx="3484059" cy="1500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280226"/>
              </p:ext>
            </p:extLst>
          </p:nvPr>
        </p:nvGraphicFramePr>
        <p:xfrm>
          <a:off x="6553200" y="5372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7" name="Equation" r:id="rId11" imgW="114300" imgH="165100" progId="Equation.DSMT4">
                  <p:embed/>
                </p:oleObj>
              </mc:Choice>
              <mc:Fallback>
                <p:oleObj name="Equation" r:id="rId11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53200" y="5372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6766123"/>
              </p:ext>
            </p:extLst>
          </p:nvPr>
        </p:nvGraphicFramePr>
        <p:xfrm>
          <a:off x="6553200" y="1864291"/>
          <a:ext cx="2480833" cy="28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8" name="Equation" r:id="rId13" imgW="1790700" imgH="203200" progId="Equation.DSMT4">
                  <p:embed/>
                </p:oleObj>
              </mc:Choice>
              <mc:Fallback>
                <p:oleObj name="Equation" r:id="rId13" imgW="17907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553200" y="1864291"/>
                        <a:ext cx="2480833" cy="28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667500" y="1085475"/>
            <a:ext cx="2295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Example matrix element :</a:t>
            </a:r>
          </a:p>
          <a:p>
            <a:r>
              <a:rPr lang="en-US" sz="1200" dirty="0"/>
              <a:t>a</a:t>
            </a:r>
            <a:r>
              <a:rPr lang="en-US" sz="1200" dirty="0" smtClean="0"/>
              <a:t>ssumes independent operations on the two photons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131368" y="3019444"/>
            <a:ext cx="496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 =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52494" y="948825"/>
            <a:ext cx="74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</a:t>
            </a:r>
            <a:endParaRPr lang="en-US" sz="24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818849"/>
              </p:ext>
            </p:extLst>
          </p:nvPr>
        </p:nvGraphicFramePr>
        <p:xfrm>
          <a:off x="939993" y="4350388"/>
          <a:ext cx="2336594" cy="1707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9" name="Equation" r:id="rId15" imgW="1651000" imgH="1206500" progId="Equation.DSMT4">
                  <p:embed/>
                </p:oleObj>
              </mc:Choice>
              <mc:Fallback>
                <p:oleObj name="Equation" r:id="rId15" imgW="1651000" imgH="1206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39993" y="4350388"/>
                        <a:ext cx="2336594" cy="1707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7973502"/>
              </p:ext>
            </p:extLst>
          </p:nvPr>
        </p:nvGraphicFramePr>
        <p:xfrm>
          <a:off x="4715288" y="4350388"/>
          <a:ext cx="2372541" cy="1707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0" name="Equation" r:id="rId17" imgW="1676400" imgH="1206500" progId="Equation.DSMT4">
                  <p:embed/>
                </p:oleObj>
              </mc:Choice>
              <mc:Fallback>
                <p:oleObj name="Equation" r:id="rId17" imgW="1676400" imgH="1206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715288" y="4350388"/>
                        <a:ext cx="2372541" cy="1707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496324" y="6223554"/>
            <a:ext cx="1613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ven parity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3815" y="6223554"/>
            <a:ext cx="151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dd parity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329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470"/>
            <a:ext cx="8229600" cy="761771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Positronium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Polarimeter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positronium_polarimeter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48825"/>
            <a:ext cx="8369201" cy="5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85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602</Words>
  <Application>Microsoft Macintosh PowerPoint</Application>
  <PresentationFormat>On-screen Show (4:3)</PresentationFormat>
  <Paragraphs>95</Paragraphs>
  <Slides>20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Equation</vt:lpstr>
      <vt:lpstr>Positronium Decay and Correlated Photons</vt:lpstr>
      <vt:lpstr>Outline</vt:lpstr>
      <vt:lpstr>Radioactivity Primer</vt:lpstr>
      <vt:lpstr>Na22 production and decay scheme</vt:lpstr>
      <vt:lpstr>Positronium and Hydrogen energy levels</vt:lpstr>
      <vt:lpstr>Positronium decay</vt:lpstr>
      <vt:lpstr>Polarization algebra</vt:lpstr>
      <vt:lpstr>Change of Basis</vt:lpstr>
      <vt:lpstr>Positronium Polarimeter</vt:lpstr>
      <vt:lpstr>Polarimeter</vt:lpstr>
      <vt:lpstr>Photon electron scattering dynamics</vt:lpstr>
      <vt:lpstr>PowerPoint Presentation</vt:lpstr>
      <vt:lpstr>Photon – electron scattering : Compton scattering  cross section and angular distribution</vt:lpstr>
      <vt:lpstr>Gamma ray detector</vt:lpstr>
      <vt:lpstr>PowerPoint Presentation</vt:lpstr>
      <vt:lpstr>PowerPoint Presentation</vt:lpstr>
      <vt:lpstr>Coincidence circuit schematic</vt:lpstr>
      <vt:lpstr>Electronics</vt:lpstr>
      <vt:lpstr>PowerPoint Presentation</vt:lpstr>
      <vt:lpstr>Acknowledgements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Positronium Decay Correlated Photons</dc:title>
  <dc:creator>R. weiss</dc:creator>
  <cp:lastModifiedBy>R. weiss</cp:lastModifiedBy>
  <cp:revision>68</cp:revision>
  <dcterms:created xsi:type="dcterms:W3CDTF">2014-05-09T16:16:57Z</dcterms:created>
  <dcterms:modified xsi:type="dcterms:W3CDTF">2014-05-14T17:02:39Z</dcterms:modified>
</cp:coreProperties>
</file>