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71" r:id="rId5"/>
    <p:sldId id="270" r:id="rId6"/>
    <p:sldId id="273" r:id="rId7"/>
    <p:sldId id="258" r:id="rId8"/>
    <p:sldId id="259" r:id="rId9"/>
    <p:sldId id="262" r:id="rId10"/>
    <p:sldId id="264" r:id="rId11"/>
    <p:sldId id="261" r:id="rId12"/>
    <p:sldId id="275" r:id="rId13"/>
    <p:sldId id="274" r:id="rId14"/>
    <p:sldId id="276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C452-D185-4F94-9B55-C0AE237D9CA9}" type="datetimeFigureOut">
              <a:rPr lang="en-US" smtClean="0"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F2F-A5D4-40A9-BACB-96509183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29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C452-D185-4F94-9B55-C0AE237D9CA9}" type="datetimeFigureOut">
              <a:rPr lang="en-US" smtClean="0"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F2F-A5D4-40A9-BACB-96509183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1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C452-D185-4F94-9B55-C0AE237D9CA9}" type="datetimeFigureOut">
              <a:rPr lang="en-US" smtClean="0"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F2F-A5D4-40A9-BACB-96509183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80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C452-D185-4F94-9B55-C0AE237D9CA9}" type="datetimeFigureOut">
              <a:rPr lang="en-US" smtClean="0"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F2F-A5D4-40A9-BACB-96509183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862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C452-D185-4F94-9B55-C0AE237D9CA9}" type="datetimeFigureOut">
              <a:rPr lang="en-US" smtClean="0"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F2F-A5D4-40A9-BACB-96509183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7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C452-D185-4F94-9B55-C0AE237D9CA9}" type="datetimeFigureOut">
              <a:rPr lang="en-US" smtClean="0"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F2F-A5D4-40A9-BACB-96509183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58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C452-D185-4F94-9B55-C0AE237D9CA9}" type="datetimeFigureOut">
              <a:rPr lang="en-US" smtClean="0"/>
              <a:t>2/9/2013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F2F-A5D4-40A9-BACB-96509183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483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C452-D185-4F94-9B55-C0AE237D9CA9}" type="datetimeFigureOut">
              <a:rPr lang="en-US" smtClean="0"/>
              <a:t>2/9/2013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F2F-A5D4-40A9-BACB-96509183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92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C452-D185-4F94-9B55-C0AE237D9CA9}" type="datetimeFigureOut">
              <a:rPr lang="en-US" smtClean="0"/>
              <a:t>2/9/2013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F2F-A5D4-40A9-BACB-96509183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409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C452-D185-4F94-9B55-C0AE237D9CA9}" type="datetimeFigureOut">
              <a:rPr lang="en-US" smtClean="0"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F2F-A5D4-40A9-BACB-96509183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7C452-D185-4F94-9B55-C0AE237D9CA9}" type="datetimeFigureOut">
              <a:rPr lang="en-US" smtClean="0"/>
              <a:t>2/9/2013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CBF2F-A5D4-40A9-BACB-96509183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40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A7C452-D185-4F94-9B55-C0AE237D9CA9}" type="datetimeFigureOut">
              <a:rPr lang="en-US" smtClean="0"/>
              <a:t>2/9/2013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CBF2F-A5D4-40A9-BACB-965091838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1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Technical Management of CBI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How LIGO Got The Beam Tubes</a:t>
            </a:r>
          </a:p>
          <a:p>
            <a:r>
              <a:rPr lang="en-US" dirty="0" smtClean="0"/>
              <a:t>That Suited What Was </a:t>
            </a:r>
            <a:r>
              <a:rPr lang="en-US" dirty="0" smtClean="0"/>
              <a:t>Needed (Contractually)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0710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Science &amp; Engineering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BT Scientist and BT Engineer worked together, supporting each other so that the outcome met our needs: important throughout development. </a:t>
            </a:r>
          </a:p>
          <a:p>
            <a:r>
              <a:rPr lang="en-US" dirty="0" smtClean="0"/>
              <a:t>The Scientist made sure that all science requirements were met, tutored the contractor on scientific principles, anticipated new problems and led the problem solving.</a:t>
            </a:r>
          </a:p>
          <a:p>
            <a:r>
              <a:rPr lang="en-US" dirty="0" smtClean="0"/>
              <a:t>The Engineer handled all day-to-day activities, made sure all engineering requirements were met and helped with the problem solving.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4515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Reviewed the Contractor’s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Monthly Progress Reviews: progress, schedule &amp; concerns</a:t>
            </a:r>
          </a:p>
          <a:p>
            <a:r>
              <a:rPr lang="en-US" dirty="0" smtClean="0"/>
              <a:t>Except for the months with special reviews, which were called: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System Requirements Review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Preliminary Design Review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Final Design Review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Qualification Test Review</a:t>
            </a:r>
          </a:p>
          <a:p>
            <a:r>
              <a:rPr lang="en-US" dirty="0" smtClean="0"/>
              <a:t>Meetings were generally at the contractor’s facility; he made the presentations, with supporting analyses and data, and kept the minutes</a:t>
            </a:r>
          </a:p>
          <a:p>
            <a:r>
              <a:rPr lang="en-US" dirty="0" smtClean="0"/>
              <a:t>Reviewers at special reviews used “Recommendation for Action” forms to express concern and possible action</a:t>
            </a:r>
          </a:p>
          <a:p>
            <a:r>
              <a:rPr lang="en-US" dirty="0" smtClean="0"/>
              <a:t>CBI made periodical calculations of the cost for terminating the contract, at our request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737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Design &amp; QT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LIGO took the cost risk of rejecting SS coils</a:t>
            </a:r>
          </a:p>
          <a:p>
            <a:r>
              <a:rPr lang="en-US" dirty="0" smtClean="0"/>
              <a:t>The cleaning of the BT sections an its acceptability test was open, to be developed by CBI and approved by LIGO</a:t>
            </a:r>
          </a:p>
          <a:p>
            <a:r>
              <a:rPr lang="en-US" dirty="0" smtClean="0"/>
              <a:t>The leak checking of the BT modules was open, to be developed by CBI and approved by LIGO</a:t>
            </a:r>
          </a:p>
          <a:p>
            <a:r>
              <a:rPr lang="en-US" dirty="0" smtClean="0"/>
              <a:t>LIGO reduced the requirement for module leak limit from 1E-10 to 1E-9 </a:t>
            </a:r>
            <a:r>
              <a:rPr lang="en-US" dirty="0" err="1" smtClean="0"/>
              <a:t>atm</a:t>
            </a:r>
            <a:r>
              <a:rPr lang="en-US" dirty="0" smtClean="0"/>
              <a:t> cc/s, per module</a:t>
            </a:r>
          </a:p>
          <a:p>
            <a:r>
              <a:rPr lang="en-US" dirty="0" smtClean="0"/>
              <a:t>LIGO increased tube sections in QT from 2 to 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369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79216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Option Phase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Estimate in original proposal was updated by CBI at the end of the Design &amp; QT phase</a:t>
            </a:r>
          </a:p>
          <a:p>
            <a:r>
              <a:rPr lang="en-US" dirty="0" smtClean="0"/>
              <a:t>LIGO considered re-competing the task</a:t>
            </a:r>
          </a:p>
          <a:p>
            <a:r>
              <a:rPr lang="en-US" dirty="0" smtClean="0"/>
              <a:t>Content and risk was reduced during negotiations: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Baffle became installation only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Caltech took on the risk of cost changes in BT material, labor rate &amp; cost of leak location beyond XXX hours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BT water bake was dropped from CBI task</a:t>
            </a:r>
          </a:p>
          <a:p>
            <a:r>
              <a:rPr lang="en-US" dirty="0" smtClean="0"/>
              <a:t>50/50 Sharing on approved cost reduction design changes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826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Payments During Option Phase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be added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1166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Developed the BT 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Quantity &amp; Geometry for module installation</a:t>
            </a:r>
          </a:p>
          <a:p>
            <a:r>
              <a:rPr lang="en-US" dirty="0" smtClean="0"/>
              <a:t>Sections, Expansion Joints, Supports, Expansion Joints, Baffles &amp; Pumping Ports </a:t>
            </a:r>
          </a:p>
          <a:p>
            <a:r>
              <a:rPr lang="en-US" dirty="0" smtClean="0"/>
              <a:t>Leak Rate, Clear Aperture &amp; Outgassing Rate</a:t>
            </a:r>
          </a:p>
          <a:p>
            <a:r>
              <a:rPr lang="en-US" dirty="0" smtClean="0"/>
              <a:t>Design to ASME Code, insulation load &amp; ASCE seismic loads; metal pump port seals, welded section joints;  20 year minimum life</a:t>
            </a:r>
          </a:p>
          <a:p>
            <a:r>
              <a:rPr lang="en-US" dirty="0" smtClean="0"/>
              <a:t>TIG, full penetration welds without virtual leaks</a:t>
            </a:r>
          </a:p>
          <a:p>
            <a:r>
              <a:rPr lang="en-US" dirty="0" smtClean="0"/>
              <a:t>Finish roughness &amp; cleaning of vacuum surfaces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92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Developed BT Requirements (cont’d.)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Vacuum service materials and processing:</a:t>
            </a:r>
          </a:p>
          <a:p>
            <a:r>
              <a:rPr lang="en-US" dirty="0" smtClean="0"/>
              <a:t>Tube wall: Type 304L Stainless Steel, 0.13” max. thickness</a:t>
            </a:r>
          </a:p>
          <a:p>
            <a:r>
              <a:rPr lang="en-US" dirty="0" smtClean="0"/>
              <a:t>Air bake all materials at 440 +/- 8C, 36 hours prior to fabrication</a:t>
            </a:r>
          </a:p>
          <a:p>
            <a:r>
              <a:rPr lang="en-US" dirty="0" smtClean="0"/>
              <a:t>TIG welding without filler wire (later allowed)</a:t>
            </a:r>
          </a:p>
          <a:p>
            <a:r>
              <a:rPr lang="en-US" dirty="0" smtClean="0"/>
              <a:t>Cleaned per approved procedure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906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BT Module Geometry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914400"/>
            <a:ext cx="8199783" cy="5715000"/>
          </a:xfrm>
        </p:spPr>
      </p:pic>
    </p:spTree>
    <p:extLst>
      <p:ext uri="{BB962C8B-B14F-4D97-AF65-F5344CB8AC3E}">
        <p14:creationId xmlns:p14="http://schemas.microsoft.com/office/powerpoint/2010/main" val="2109901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BT Module Elements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066800"/>
            <a:ext cx="7583213" cy="5638800"/>
          </a:xfrm>
        </p:spPr>
      </p:pic>
    </p:spTree>
    <p:extLst>
      <p:ext uri="{BB962C8B-B14F-4D97-AF65-F5344CB8AC3E}">
        <p14:creationId xmlns:p14="http://schemas.microsoft.com/office/powerpoint/2010/main" val="418535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53400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BT Baffle</a:t>
            </a:r>
            <a:endParaRPr lang="en-US" sz="36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1" y="914400"/>
            <a:ext cx="7721600" cy="5791200"/>
          </a:xfrm>
        </p:spPr>
      </p:pic>
    </p:spTree>
    <p:extLst>
      <p:ext uri="{BB962C8B-B14F-4D97-AF65-F5344CB8AC3E}">
        <p14:creationId xmlns:p14="http://schemas.microsoft.com/office/powerpoint/2010/main" val="2470606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Wrote the Request for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Made the general text to suit the campus policies</a:t>
            </a:r>
          </a:p>
          <a:p>
            <a:r>
              <a:rPr lang="en-US" dirty="0" smtClean="0"/>
              <a:t>Set up the task into two phases: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Design &amp; Qualification Test: firm, fixed price</a:t>
            </a:r>
          </a:p>
          <a:p>
            <a:pPr marL="571500" indent="-571500">
              <a:buFont typeface="+mj-lt"/>
              <a:buAutoNum type="romanLcPeriod"/>
            </a:pPr>
            <a:r>
              <a:rPr lang="en-US" dirty="0" smtClean="0"/>
              <a:t>Option: Fabricate/Install/Test </a:t>
            </a:r>
            <a:r>
              <a:rPr lang="en-US" u="sng" dirty="0" smtClean="0"/>
              <a:t>estimate</a:t>
            </a:r>
            <a:r>
              <a:rPr lang="en-US" dirty="0" smtClean="0"/>
              <a:t> for budgeting purpose (Caltech had the right to exercise the Option on a unilateral basis)</a:t>
            </a:r>
          </a:p>
          <a:p>
            <a:r>
              <a:rPr lang="en-US" dirty="0" smtClean="0"/>
              <a:t>Setup payment for the D&amp; QT phase at each of 5 milestones</a:t>
            </a:r>
          </a:p>
          <a:p>
            <a:r>
              <a:rPr lang="en-US" dirty="0" smtClean="0"/>
              <a:t>Deliverable Documentation</a:t>
            </a:r>
          </a:p>
          <a:p>
            <a:endParaRPr lang="en-US" dirty="0" smtClean="0"/>
          </a:p>
          <a:p>
            <a:pPr>
              <a:buFont typeface="Wingdings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095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Requests </a:t>
            </a:r>
            <a:r>
              <a:rPr lang="en-US" dirty="0" smtClean="0"/>
              <a:t>for </a:t>
            </a:r>
            <a:r>
              <a:rPr lang="en-US" dirty="0" smtClean="0"/>
              <a:t>Proposal; Awarding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Identified the potential contractors that had the skills and experience with a task this size</a:t>
            </a:r>
          </a:p>
          <a:p>
            <a:r>
              <a:rPr lang="en-US" dirty="0" smtClean="0"/>
              <a:t>Held a Bidders Conference to explain the project and answer bidders’ questions; 48 came, resulting in 4 bids</a:t>
            </a:r>
          </a:p>
          <a:p>
            <a:r>
              <a:rPr lang="en-US" dirty="0" smtClean="0"/>
              <a:t>Bids were evaluated; CBI was chosen and awarding the contract after negotiations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339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Made Use of the Contract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Technical Direction Memorandum (TDM)</a:t>
            </a:r>
          </a:p>
          <a:p>
            <a:r>
              <a:rPr lang="en-US" dirty="0" smtClean="0"/>
              <a:t>Contract Data Requirements List (CDRL)</a:t>
            </a:r>
          </a:p>
          <a:p>
            <a:r>
              <a:rPr lang="en-US" dirty="0" smtClean="0"/>
              <a:t>Data Requirements Description (DRD)</a:t>
            </a:r>
          </a:p>
          <a:p>
            <a:r>
              <a:rPr lang="en-US" dirty="0" smtClean="0"/>
              <a:t>Change Requests</a:t>
            </a:r>
          </a:p>
          <a:p>
            <a:r>
              <a:rPr lang="en-US" dirty="0" smtClean="0"/>
              <a:t>Change Orders</a:t>
            </a:r>
          </a:p>
          <a:p>
            <a:r>
              <a:rPr lang="en-US" dirty="0" smtClean="0"/>
              <a:t>Daily (or more) telephone calls</a:t>
            </a:r>
          </a:p>
          <a:p>
            <a:r>
              <a:rPr lang="en-US" dirty="0" smtClean="0"/>
              <a:t>LIGO visits as appropriate to both the CB&amp;I facilities and their suppliers</a:t>
            </a:r>
          </a:p>
          <a:p>
            <a:r>
              <a:rPr lang="en-US" dirty="0" smtClean="0"/>
              <a:t>Project and/or Document Control Plan ??????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439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1721</TotalTime>
  <Words>656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Technical Management of CBI</vt:lpstr>
      <vt:lpstr>Developed the BT Requirements</vt:lpstr>
      <vt:lpstr>Developed BT Requirements (cont’d.)</vt:lpstr>
      <vt:lpstr>BT Module Geometry</vt:lpstr>
      <vt:lpstr>BT Module Elements</vt:lpstr>
      <vt:lpstr>BT Baffle</vt:lpstr>
      <vt:lpstr>Wrote the Request for Proposal</vt:lpstr>
      <vt:lpstr>Requests for Proposal; Awarding</vt:lpstr>
      <vt:lpstr>Made Use of the Contract Tools</vt:lpstr>
      <vt:lpstr>Science &amp; Engineering Team</vt:lpstr>
      <vt:lpstr>Reviewed the Contractor’s Work</vt:lpstr>
      <vt:lpstr>The Design &amp; QT Phase</vt:lpstr>
      <vt:lpstr>The Option Phase</vt:lpstr>
      <vt:lpstr>Payments During Option Phase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Management of CBI</dc:title>
  <dc:creator>Larry</dc:creator>
  <cp:lastModifiedBy>Larry</cp:lastModifiedBy>
  <cp:revision>33</cp:revision>
  <dcterms:created xsi:type="dcterms:W3CDTF">2013-01-28T17:48:37Z</dcterms:created>
  <dcterms:modified xsi:type="dcterms:W3CDTF">2013-02-09T13:21:58Z</dcterms:modified>
</cp:coreProperties>
</file>