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8" r:id="rId6"/>
    <p:sldId id="266" r:id="rId7"/>
    <p:sldId id="267" r:id="rId8"/>
    <p:sldId id="263" r:id="rId9"/>
    <p:sldId id="264" r:id="rId10"/>
    <p:sldId id="265" r:id="rId11"/>
    <p:sldId id="259" r:id="rId12"/>
    <p:sldId id="268" r:id="rId13"/>
    <p:sldId id="269" r:id="rId14"/>
    <p:sldId id="284" r:id="rId15"/>
    <p:sldId id="287" r:id="rId16"/>
    <p:sldId id="336" r:id="rId17"/>
    <p:sldId id="289" r:id="rId18"/>
    <p:sldId id="288" r:id="rId19"/>
    <p:sldId id="270" r:id="rId20"/>
    <p:sldId id="285" r:id="rId21"/>
    <p:sldId id="290" r:id="rId22"/>
    <p:sldId id="291" r:id="rId23"/>
    <p:sldId id="292" r:id="rId24"/>
    <p:sldId id="293" r:id="rId25"/>
    <p:sldId id="296" r:id="rId26"/>
    <p:sldId id="294" r:id="rId27"/>
    <p:sldId id="295" r:id="rId28"/>
    <p:sldId id="271" r:id="rId29"/>
    <p:sldId id="272" r:id="rId30"/>
    <p:sldId id="297" r:id="rId31"/>
    <p:sldId id="273" r:id="rId32"/>
    <p:sldId id="300" r:id="rId33"/>
    <p:sldId id="301" r:id="rId34"/>
    <p:sldId id="315" r:id="rId35"/>
    <p:sldId id="306" r:id="rId36"/>
    <p:sldId id="305" r:id="rId37"/>
    <p:sldId id="299" r:id="rId38"/>
    <p:sldId id="317" r:id="rId39"/>
    <p:sldId id="337" r:id="rId40"/>
    <p:sldId id="319" r:id="rId41"/>
    <p:sldId id="318" r:id="rId42"/>
    <p:sldId id="320" r:id="rId43"/>
    <p:sldId id="274" r:id="rId44"/>
    <p:sldId id="275" r:id="rId45"/>
    <p:sldId id="323" r:id="rId46"/>
    <p:sldId id="324" r:id="rId47"/>
    <p:sldId id="325" r:id="rId48"/>
    <p:sldId id="277" r:id="rId49"/>
    <p:sldId id="278" r:id="rId50"/>
    <p:sldId id="279" r:id="rId51"/>
    <p:sldId id="326" r:id="rId52"/>
    <p:sldId id="328" r:id="rId53"/>
    <p:sldId id="327" r:id="rId54"/>
    <p:sldId id="329" r:id="rId55"/>
    <p:sldId id="330" r:id="rId56"/>
    <p:sldId id="331" r:id="rId57"/>
    <p:sldId id="332" r:id="rId58"/>
    <p:sldId id="333" r:id="rId59"/>
    <p:sldId id="341" r:id="rId60"/>
    <p:sldId id="334" r:id="rId61"/>
    <p:sldId id="335" r:id="rId62"/>
    <p:sldId id="338" r:id="rId63"/>
    <p:sldId id="339" r:id="rId64"/>
    <p:sldId id="340" r:id="rId65"/>
    <p:sldId id="342" r:id="rId66"/>
    <p:sldId id="343" r:id="rId67"/>
    <p:sldId id="346" r:id="rId68"/>
    <p:sldId id="345" r:id="rId69"/>
    <p:sldId id="344" r:id="rId70"/>
    <p:sldId id="281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DB67-C16E-4755-AB11-61CF3192B834}" type="datetimeFigureOut">
              <a:rPr lang="en-US" smtClean="0"/>
              <a:t>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3D04-CA85-411D-87B2-C93800C1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9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DB67-C16E-4755-AB11-61CF3192B834}" type="datetimeFigureOut">
              <a:rPr lang="en-US" smtClean="0"/>
              <a:t>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3D04-CA85-411D-87B2-C93800C1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53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DB67-C16E-4755-AB11-61CF3192B834}" type="datetimeFigureOut">
              <a:rPr lang="en-US" smtClean="0"/>
              <a:t>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3D04-CA85-411D-87B2-C93800C1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4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DB67-C16E-4755-AB11-61CF3192B834}" type="datetimeFigureOut">
              <a:rPr lang="en-US" smtClean="0"/>
              <a:t>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3D04-CA85-411D-87B2-C93800C1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72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DB67-C16E-4755-AB11-61CF3192B834}" type="datetimeFigureOut">
              <a:rPr lang="en-US" smtClean="0"/>
              <a:t>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3D04-CA85-411D-87B2-C93800C1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1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DB67-C16E-4755-AB11-61CF3192B834}" type="datetimeFigureOut">
              <a:rPr lang="en-US" smtClean="0"/>
              <a:t>2/9/2013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3D04-CA85-411D-87B2-C93800C1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6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DB67-C16E-4755-AB11-61CF3192B834}" type="datetimeFigureOut">
              <a:rPr lang="en-US" smtClean="0"/>
              <a:t>2/9/2013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3D04-CA85-411D-87B2-C93800C1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3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DB67-C16E-4755-AB11-61CF3192B834}" type="datetimeFigureOut">
              <a:rPr lang="en-US" smtClean="0"/>
              <a:t>2/9/2013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3D04-CA85-411D-87B2-C93800C1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4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DB67-C16E-4755-AB11-61CF3192B834}" type="datetimeFigureOut">
              <a:rPr lang="en-US" smtClean="0"/>
              <a:t>2/9/2013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3D04-CA85-411D-87B2-C93800C1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67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DB67-C16E-4755-AB11-61CF3192B834}" type="datetimeFigureOut">
              <a:rPr lang="en-US" smtClean="0"/>
              <a:t>2/9/2013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3D04-CA85-411D-87B2-C93800C1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8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DB67-C16E-4755-AB11-61CF3192B834}" type="datetimeFigureOut">
              <a:rPr lang="en-US" smtClean="0"/>
              <a:t>2/9/2013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3D04-CA85-411D-87B2-C93800C1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DDB67-C16E-4755-AB11-61CF3192B834}" type="datetimeFigureOut">
              <a:rPr lang="en-US" smtClean="0"/>
              <a:t>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83D04-CA85-411D-87B2-C93800C1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3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LIGO Beam Tube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In-House Work &amp;</a:t>
            </a:r>
          </a:p>
          <a:p>
            <a:r>
              <a:rPr lang="en-US" dirty="0" smtClean="0"/>
              <a:t>The Design &amp; QT Phase </a:t>
            </a:r>
          </a:p>
          <a:p>
            <a:r>
              <a:rPr lang="en-US" dirty="0" smtClean="0"/>
              <a:t>of the CBI Contract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04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arry\Documents\LIGO-India\My Presentations\Cleaning Fixture, BT De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686800" cy="671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254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Design &amp; QT Phase </a:t>
            </a:r>
            <a:br>
              <a:rPr lang="en-US" dirty="0" smtClean="0"/>
            </a:br>
            <a:r>
              <a:rPr lang="en-US" dirty="0" smtClean="0"/>
              <a:t>of the CBI Contract, 8/17/93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CBI chosen as BT contractor &amp; awarded contract</a:t>
            </a:r>
          </a:p>
          <a:p>
            <a:r>
              <a:rPr lang="en-US" dirty="0" smtClean="0"/>
              <a:t>System Requirements Review</a:t>
            </a:r>
          </a:p>
          <a:p>
            <a:r>
              <a:rPr lang="en-US" dirty="0" smtClean="0"/>
              <a:t>Preliminary Design Review</a:t>
            </a:r>
          </a:p>
          <a:p>
            <a:r>
              <a:rPr lang="en-US" dirty="0" smtClean="0"/>
              <a:t>Final Design Review</a:t>
            </a:r>
          </a:p>
          <a:p>
            <a:r>
              <a:rPr lang="en-US" dirty="0" smtClean="0"/>
              <a:t>Qualification Test Review</a:t>
            </a:r>
          </a:p>
          <a:p>
            <a:r>
              <a:rPr lang="en-US" dirty="0" smtClean="0"/>
              <a:t>CBI updates the cost for the Option phase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18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Requirements Review, 9/28/93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486400"/>
          </a:xfrm>
        </p:spPr>
        <p:txBody>
          <a:bodyPr/>
          <a:lstStyle/>
          <a:p>
            <a:r>
              <a:rPr lang="en-US" dirty="0" smtClean="0"/>
              <a:t>Spiral tube requirements would be a stretch for existing suppliers: thickness, weld quality</a:t>
            </a:r>
          </a:p>
          <a:p>
            <a:r>
              <a:rPr lang="en-US" dirty="0" smtClean="0"/>
              <a:t>CBI asked for LIGO’s safety factor; ASME code is 3.0; on some jobs CBI uses 2.5</a:t>
            </a:r>
          </a:p>
          <a:p>
            <a:r>
              <a:rPr lang="en-US" dirty="0" smtClean="0"/>
              <a:t>LIGO said to optimize plans for cost, not schedule</a:t>
            </a:r>
          </a:p>
          <a:p>
            <a:r>
              <a:rPr lang="en-US" dirty="0" smtClean="0"/>
              <a:t>CBI preferred two pass, external weld with filler wire on spiral mill</a:t>
            </a:r>
          </a:p>
          <a:p>
            <a:r>
              <a:rPr lang="en-US" dirty="0" smtClean="0"/>
              <a:t>CBI was concerned about finding module leaks after bake, due to low system sensitivity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116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Status Report, 10/12/93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Chose 18-20m BT section length as likely</a:t>
            </a:r>
          </a:p>
          <a:p>
            <a:r>
              <a:rPr lang="en-US" dirty="0" smtClean="0"/>
              <a:t>Working with bellows manufacturers</a:t>
            </a:r>
          </a:p>
          <a:p>
            <a:r>
              <a:rPr lang="en-US" dirty="0" smtClean="0"/>
              <a:t>Developing coupon H2 outgas test system</a:t>
            </a:r>
          </a:p>
          <a:p>
            <a:r>
              <a:rPr lang="en-US" dirty="0" smtClean="0"/>
              <a:t>Developing BT section leak test procedure</a:t>
            </a:r>
          </a:p>
          <a:p>
            <a:r>
              <a:rPr lang="en-US" dirty="0" smtClean="0"/>
              <a:t>Developing alternative cleaning procedures</a:t>
            </a:r>
          </a:p>
          <a:p>
            <a:r>
              <a:rPr lang="en-US" dirty="0" smtClean="0"/>
              <a:t>Developing cleaning maintenance concepts</a:t>
            </a:r>
          </a:p>
          <a:p>
            <a:r>
              <a:rPr lang="en-US" dirty="0"/>
              <a:t>Developing weld </a:t>
            </a:r>
            <a:r>
              <a:rPr lang="en-US" dirty="0" smtClean="0"/>
              <a:t>procedures</a:t>
            </a:r>
            <a:endParaRPr lang="en-US" dirty="0"/>
          </a:p>
          <a:p>
            <a:r>
              <a:rPr lang="en-US" dirty="0" smtClean="0"/>
              <a:t>Working with vendor on special welding fit up</a:t>
            </a:r>
          </a:p>
        </p:txBody>
      </p:sp>
    </p:spTree>
    <p:extLst>
      <p:ext uri="{BB962C8B-B14F-4D97-AF65-F5344CB8AC3E}">
        <p14:creationId xmlns:p14="http://schemas.microsoft.com/office/powerpoint/2010/main" val="3380403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Monthly Progress Meeting, 10/28/93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Chose 0.19” thick, 1.75” </a:t>
            </a:r>
            <a:r>
              <a:rPr lang="en-US" dirty="0" smtClean="0"/>
              <a:t>deep, SS, 23K stiffeners</a:t>
            </a:r>
            <a:endParaRPr lang="en-US" dirty="0"/>
          </a:p>
          <a:p>
            <a:r>
              <a:rPr lang="en-US" dirty="0" smtClean="0"/>
              <a:t>Bellows vendors have problems in achieving     1E-11 cm</a:t>
            </a:r>
            <a:r>
              <a:rPr lang="en-US" b="1" baseline="30000" dirty="0" smtClean="0"/>
              <a:t>3</a:t>
            </a:r>
            <a:r>
              <a:rPr lang="en-US" dirty="0" smtClean="0"/>
              <a:t>/s leak rate</a:t>
            </a:r>
          </a:p>
          <a:p>
            <a:r>
              <a:rPr lang="en-US" dirty="0" smtClean="0"/>
              <a:t>CBI was concerned about </a:t>
            </a:r>
            <a:r>
              <a:rPr lang="en-US" dirty="0"/>
              <a:t>achieving </a:t>
            </a:r>
            <a:r>
              <a:rPr lang="en-US" dirty="0" smtClean="0"/>
              <a:t>1E-10 </a:t>
            </a:r>
            <a:r>
              <a:rPr lang="en-US" dirty="0"/>
              <a:t>cm</a:t>
            </a:r>
            <a:r>
              <a:rPr lang="en-US" b="1" baseline="30000" dirty="0"/>
              <a:t>3</a:t>
            </a:r>
            <a:r>
              <a:rPr lang="en-US" dirty="0"/>
              <a:t>/s leak </a:t>
            </a:r>
            <a:r>
              <a:rPr lang="en-US" dirty="0" smtClean="0"/>
              <a:t>rate on BT sections</a:t>
            </a:r>
          </a:p>
          <a:p>
            <a:r>
              <a:rPr lang="en-US" dirty="0" smtClean="0"/>
              <a:t>Spiral tube vendors are not well suited to LIGO</a:t>
            </a:r>
          </a:p>
          <a:p>
            <a:r>
              <a:rPr lang="en-US" dirty="0" smtClean="0"/>
              <a:t>CBI stated that BT grounding is needed</a:t>
            </a:r>
          </a:p>
          <a:p>
            <a:r>
              <a:rPr lang="en-US" dirty="0" smtClean="0"/>
              <a:t>BT interior access is needed for important tasks</a:t>
            </a:r>
          </a:p>
          <a:p>
            <a:r>
              <a:rPr lang="en-US" dirty="0" smtClean="0"/>
              <a:t>Alignment plans were in process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375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Monthly Progress Meeting,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10/28/93 (cont’d.)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CBI planning to procure pre-QT, 20’ BT sections</a:t>
            </a:r>
          </a:p>
          <a:p>
            <a:r>
              <a:rPr lang="en-US" dirty="0" smtClean="0"/>
              <a:t>CBI says their most difficult areas of BT mfg. are weld process &amp; carbon steel contamination</a:t>
            </a:r>
          </a:p>
          <a:p>
            <a:r>
              <a:rPr lang="en-US" dirty="0" smtClean="0"/>
              <a:t>1</a:t>
            </a:r>
            <a:r>
              <a:rPr lang="en-US" b="1" baseline="30000" dirty="0" smtClean="0"/>
              <a:t>st</a:t>
            </a:r>
            <a:r>
              <a:rPr lang="en-US" dirty="0" smtClean="0"/>
              <a:t> pass </a:t>
            </a:r>
            <a:r>
              <a:rPr lang="en-US" dirty="0" err="1" smtClean="0"/>
              <a:t>autogenous</a:t>
            </a:r>
            <a:r>
              <a:rPr lang="en-US" dirty="0" smtClean="0"/>
              <a:t> weld, 2</a:t>
            </a:r>
            <a:r>
              <a:rPr lang="en-US" baseline="30000" dirty="0" smtClean="0"/>
              <a:t>nd</a:t>
            </a:r>
            <a:r>
              <a:rPr lang="en-US" dirty="0" smtClean="0"/>
              <a:t> pass filler metal weld can achieve the necessary quality</a:t>
            </a:r>
          </a:p>
          <a:p>
            <a:r>
              <a:rPr lang="en-US" dirty="0" err="1" smtClean="0"/>
              <a:t>Dimetrics</a:t>
            </a:r>
            <a:r>
              <a:rPr lang="en-US" dirty="0" smtClean="0"/>
              <a:t> Gold Track II chosen for BT end joints; synergic power unit, requires 18” BT to slab</a:t>
            </a:r>
          </a:p>
          <a:p>
            <a:r>
              <a:rPr lang="en-US" dirty="0" smtClean="0"/>
              <a:t>Field installation plans are in process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35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arry\Documents\LIGO-India\Info Transfer\BT Presentations\QT Girth Wel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3" y="428625"/>
            <a:ext cx="8968127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763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rry\Documents\LIGO-India\Info Transfer\BT Presentations\Outgas &amp; Leak Test system_Par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2" y="207963"/>
            <a:ext cx="8699708" cy="64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397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rry\Documents\LIGO-India\Info Transfer\BT Presentations\Field Installation Concep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965692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584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Preliminary Design Review, 11/30/93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154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Air signature test can measure 1E-9 </a:t>
            </a:r>
            <a:r>
              <a:rPr lang="en-US" dirty="0" err="1" smtClean="0"/>
              <a:t>scc</a:t>
            </a:r>
            <a:r>
              <a:rPr lang="en-US" dirty="0" smtClean="0"/>
              <a:t>/s before module bake, 1E-12 </a:t>
            </a:r>
            <a:r>
              <a:rPr lang="en-US" dirty="0" err="1" smtClean="0"/>
              <a:t>scc</a:t>
            </a:r>
            <a:r>
              <a:rPr lang="en-US" dirty="0" smtClean="0"/>
              <a:t>/s after the bake</a:t>
            </a:r>
          </a:p>
          <a:p>
            <a:r>
              <a:rPr lang="en-US" dirty="0" smtClean="0"/>
              <a:t>CBI identified 3 suppliers of 304L HRAP SS in US</a:t>
            </a:r>
          </a:p>
          <a:p>
            <a:r>
              <a:rPr lang="en-US" dirty="0" smtClean="0"/>
              <a:t>It may help the degas bake cycle to have a dry air atmosphere rather than an air purge</a:t>
            </a:r>
          </a:p>
          <a:p>
            <a:r>
              <a:rPr lang="en-US" dirty="0" smtClean="0"/>
              <a:t>CBI identified cycle time of the coupon test as a potential problem on a critical path item</a:t>
            </a:r>
          </a:p>
          <a:p>
            <a:r>
              <a:rPr lang="en-US" dirty="0" smtClean="0"/>
              <a:t>CBI should consider a design with fewer bellows</a:t>
            </a:r>
          </a:p>
          <a:p>
            <a:r>
              <a:rPr lang="en-US" dirty="0" smtClean="0"/>
              <a:t>LIGO should reduce module leak rate requirement from 1E-10 </a:t>
            </a:r>
            <a:r>
              <a:rPr lang="en-US" dirty="0" err="1" smtClean="0"/>
              <a:t>scc</a:t>
            </a:r>
            <a:r>
              <a:rPr lang="en-US" dirty="0" smtClean="0"/>
              <a:t>/s to 1E-9 </a:t>
            </a:r>
            <a:r>
              <a:rPr lang="en-US" dirty="0" err="1" smtClean="0"/>
              <a:t>scc</a:t>
            </a:r>
            <a:r>
              <a:rPr lang="en-US" dirty="0" smtClean="0"/>
              <a:t>/s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37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In-House Beam Tube (BT) Work</a:t>
            </a:r>
            <a:br>
              <a:rPr lang="en-US" dirty="0" smtClean="0"/>
            </a:br>
            <a:r>
              <a:rPr lang="en-US" dirty="0" smtClean="0"/>
              <a:t>(primarily a study of the tube element)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Mechanical design, cost tradeoffs</a:t>
            </a:r>
          </a:p>
          <a:p>
            <a:r>
              <a:rPr lang="en-US" dirty="0" smtClean="0"/>
              <a:t>Material choice based on corrosion, permeability: </a:t>
            </a:r>
            <a:r>
              <a:rPr lang="en-US" dirty="0"/>
              <a:t>Type 304L </a:t>
            </a:r>
            <a:r>
              <a:rPr lang="en-US" dirty="0" smtClean="0"/>
              <a:t>HRAP Stainless </a:t>
            </a:r>
            <a:r>
              <a:rPr lang="en-US" dirty="0"/>
              <a:t>Steel</a:t>
            </a:r>
          </a:p>
          <a:p>
            <a:r>
              <a:rPr lang="en-US" dirty="0" smtClean="0"/>
              <a:t>Water bake out: 115C, 8 days</a:t>
            </a:r>
          </a:p>
          <a:p>
            <a:r>
              <a:rPr lang="en-US" dirty="0" smtClean="0"/>
              <a:t>LIGO requirements for (4) 4 KM arms put a large multiplier for: material cost (3.5 M </a:t>
            </a:r>
            <a:r>
              <a:rPr lang="en-US" dirty="0" err="1" smtClean="0"/>
              <a:t>lb</a:t>
            </a:r>
            <a:r>
              <a:rPr lang="en-US" dirty="0" smtClean="0"/>
              <a:t>), fabrication cost, installation cost, leak check cost</a:t>
            </a:r>
            <a:r>
              <a:rPr lang="en-US" dirty="0"/>
              <a:t>, bake out cost, pumping </a:t>
            </a:r>
            <a:r>
              <a:rPr lang="en-US" dirty="0" smtClean="0"/>
              <a:t>cost</a:t>
            </a:r>
            <a:r>
              <a:rPr lang="en-US" dirty="0"/>
              <a:t> </a:t>
            </a:r>
            <a:r>
              <a:rPr lang="en-US" dirty="0" smtClean="0"/>
              <a:t>(outgassing)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013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Design Review,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11/30/93 (cont’d.)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LIGO should allow BT module leak test to be performed after completion of module bake</a:t>
            </a:r>
          </a:p>
          <a:p>
            <a:r>
              <a:rPr lang="en-US" dirty="0" smtClean="0"/>
              <a:t>CBI should check on possibility of using I</a:t>
            </a:r>
            <a:r>
              <a:rPr lang="en-US" b="1" baseline="30000" dirty="0" smtClean="0"/>
              <a:t>2</a:t>
            </a:r>
            <a:r>
              <a:rPr lang="en-US" dirty="0" smtClean="0"/>
              <a:t>R bake heating on the QT</a:t>
            </a:r>
          </a:p>
          <a:p>
            <a:r>
              <a:rPr lang="en-US" dirty="0" smtClean="0"/>
              <a:t>Both CBI and JPL determined through weld studies that filler metal should be used on BT</a:t>
            </a:r>
          </a:p>
          <a:p>
            <a:r>
              <a:rPr lang="en-US" dirty="0" smtClean="0"/>
              <a:t>CBI &amp; LIGO together should develop a strategy for overall module leak assay &amp; location after bake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32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rry\Documents\LIGO-India\Info Transfer\BT Presentations\Stiffener Welding Fixture Concep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7" y="457200"/>
            <a:ext cx="9052723" cy="62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525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arry\Documents\LIGO-India\Info Transfer\BT Presentations\Leak Test Ho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38" y="642939"/>
            <a:ext cx="8862499" cy="591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440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arry\Documents\LIGO-India\Info Transfer\BT Presentations\Spray Fix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4" y="457200"/>
            <a:ext cx="7960656" cy="615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209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arry\Documents\LIGO-India\Info Transfer\BT Presentations\Cleaning Arrangem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903816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715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Larry\Documents\LIGO-India\Info Transfer\BT Presentations\QT Field Clean Room Desig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20" y="979488"/>
            <a:ext cx="8469280" cy="53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505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arry\Documents\LIGO-India\Info Transfer\BT Presentations\Field Leak Check of End J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2" y="1"/>
            <a:ext cx="7350368" cy="682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633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arry\Documents\LIGO-India\Info Transfer\BT Presentations\BDF 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3704"/>
            <a:ext cx="7391400" cy="644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24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Monthly Progress Reviews, </a:t>
            </a:r>
            <a:br>
              <a:rPr lang="en-US" dirty="0" smtClean="0"/>
            </a:br>
            <a:r>
              <a:rPr lang="en-US" dirty="0" smtClean="0"/>
              <a:t>12/9/93 thru 1/11/94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Spiral tube samples were received by CBI, with various poor weld examples</a:t>
            </a:r>
          </a:p>
          <a:p>
            <a:r>
              <a:rPr lang="en-US" dirty="0" smtClean="0"/>
              <a:t>CBI recommends a GPS alignment technique</a:t>
            </a:r>
          </a:p>
          <a:p>
            <a:r>
              <a:rPr lang="en-US" dirty="0" smtClean="0"/>
              <a:t>CBI requests that we test alternative cleaning techniques: steam, </a:t>
            </a:r>
            <a:r>
              <a:rPr lang="en-US" dirty="0" err="1" smtClean="0"/>
              <a:t>Mirachem</a:t>
            </a:r>
            <a:r>
              <a:rPr lang="en-US" dirty="0" smtClean="0"/>
              <a:t>, RBS 35, etc.</a:t>
            </a:r>
          </a:p>
          <a:p>
            <a:r>
              <a:rPr lang="en-US" dirty="0" smtClean="0"/>
              <a:t>Bellows load is a function of temperature, but also of the temperature at the time of install</a:t>
            </a:r>
          </a:p>
          <a:p>
            <a:r>
              <a:rPr lang="en-US" dirty="0" smtClean="0"/>
              <a:t>CBI considering alternate guided and fixed supports to reduce bellows quantity by 50%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615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Monthly Progress Reviews, </a:t>
            </a:r>
            <a:br>
              <a:rPr lang="en-US" dirty="0"/>
            </a:br>
            <a:r>
              <a:rPr lang="en-US" dirty="0" smtClean="0"/>
              <a:t>12/8/93 </a:t>
            </a:r>
            <a:r>
              <a:rPr lang="en-US" dirty="0"/>
              <a:t>thru </a:t>
            </a:r>
            <a:r>
              <a:rPr lang="en-US" dirty="0" smtClean="0"/>
              <a:t>1/11/94 (cont’d.)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CBI planning on designing BT wall to ASME requirements, then to alternative design rules</a:t>
            </a:r>
          </a:p>
          <a:p>
            <a:r>
              <a:rPr lang="en-US" dirty="0" smtClean="0"/>
              <a:t>CBI did a cost trade study, fixing the best BT wall as 0.127” (+0.003”, -0.007”)</a:t>
            </a:r>
          </a:p>
          <a:p>
            <a:r>
              <a:rPr lang="en-US" dirty="0" smtClean="0"/>
              <a:t>CBI is doing trade study in tolerances to maintain a clear aperture of 1.07m</a:t>
            </a:r>
          </a:p>
          <a:p>
            <a:r>
              <a:rPr lang="en-US" dirty="0" smtClean="0"/>
              <a:t>CBI had good discussions on spiral mill vendors and SS material suppliers</a:t>
            </a:r>
          </a:p>
          <a:p>
            <a:r>
              <a:rPr lang="en-US" dirty="0" smtClean="0"/>
              <a:t>CBI is again considering full thickness bellows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004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rry\Documents\LIGO-India\My Presentations\Early LIGO BT Desig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23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534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arry\Documents\LIGO-India\Info Transfer\BT Presentations\10 in. pump port fit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2637"/>
            <a:ext cx="8812213" cy="569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842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Monthly Progress </a:t>
            </a:r>
            <a:r>
              <a:rPr lang="en-US" dirty="0" smtClean="0"/>
              <a:t>Review, 2/9/94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Design of stiffeners reduced cost by $2M</a:t>
            </a:r>
          </a:p>
          <a:p>
            <a:r>
              <a:rPr lang="en-US" dirty="0" smtClean="0"/>
              <a:t>CBI decided on alternating guided and fixed supports, with bellows at each guided support</a:t>
            </a:r>
          </a:p>
          <a:p>
            <a:r>
              <a:rPr lang="en-US" dirty="0" smtClean="0"/>
              <a:t>Reduction in number of bellows saved $1M</a:t>
            </a:r>
          </a:p>
          <a:p>
            <a:r>
              <a:rPr lang="en-US" dirty="0" smtClean="0"/>
              <a:t>Support cost has greatly increased; LIGO requested a value engineering task to reduce</a:t>
            </a:r>
          </a:p>
          <a:p>
            <a:r>
              <a:rPr lang="en-US" dirty="0" smtClean="0"/>
              <a:t>Cleaning, baking &amp; cleaning weld would increase wire cost 60X; LIGO will check H2 outgassing of standard wire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92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arry\Documents\LIGO-India\Info Transfer\BT Presentations\Support Configurati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93137" cy="6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506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arry\Documents\LIGO-India\Info Transfer\BT Presentations\Support Configuration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" y="457200"/>
            <a:ext cx="894969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209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Larry\Documents\LIGO-India\Info Transfer\BT Presentations\Early GPS Antenna Fix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1482"/>
            <a:ext cx="9067800" cy="612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642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Larry\Documents\LIGO-India\Info Transfer\BT Presentations\Field Joint Purg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6" y="76200"/>
            <a:ext cx="8086164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100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Larry\Documents\LIGO-India\Info Transfer\BT Presentations\Leak Test Vacuum Bo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823277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980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Monthly Progress </a:t>
            </a:r>
            <a:r>
              <a:rPr lang="en-US" dirty="0" smtClean="0"/>
              <a:t>Review, 3/17/94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r>
              <a:rPr lang="en-US" dirty="0" smtClean="0"/>
              <a:t>Redesigned supports should cost 30-40% less and meet 10C temperature differential limit</a:t>
            </a:r>
          </a:p>
          <a:p>
            <a:r>
              <a:rPr lang="en-US" dirty="0" smtClean="0"/>
              <a:t>We need to specify slab settlement limits between fixed supports, for BT design safety factor:</a:t>
            </a:r>
          </a:p>
          <a:p>
            <a:pPr marL="0" indent="0">
              <a:buNone/>
            </a:pPr>
            <a:r>
              <a:rPr lang="en-US" dirty="0" smtClean="0"/>
              <a:t>During bake, 1.5 cm: ASME SF, 2.00; API-2U, SF 1.55</a:t>
            </a:r>
          </a:p>
          <a:p>
            <a:pPr marL="0" indent="0">
              <a:buNone/>
            </a:pPr>
            <a:r>
              <a:rPr lang="en-US" dirty="0" smtClean="0"/>
              <a:t>Normal </a:t>
            </a:r>
            <a:r>
              <a:rPr lang="en-US" dirty="0" err="1" smtClean="0"/>
              <a:t>opn</a:t>
            </a:r>
            <a:r>
              <a:rPr lang="en-US" dirty="0" smtClean="0"/>
              <a:t>., 1.5 cm: ASME SF, 2.72; API-2U, SF 1.99</a:t>
            </a:r>
          </a:p>
          <a:p>
            <a:pPr marL="0" indent="0">
              <a:buNone/>
            </a:pPr>
            <a:r>
              <a:rPr lang="en-US" dirty="0" smtClean="0"/>
              <a:t>                        2.5 cm: ASME SF, 2.00; API-2U, SF 1.77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191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arry\Documents\LIGO-India\Info Transfer\BT Presentations\QT Fixed Suppo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2250"/>
            <a:ext cx="8017228" cy="655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9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arry\Documents\LIGO-India\Info Transfer\BT Presentations\QT Fixed Support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199"/>
            <a:ext cx="7659688" cy="617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63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rry\Documents\LIGO-India\My Presentations\Early LIGO BT Section Design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23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55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arry\Documents\LIGO-India\Info Transfer\BT Presentations\QT Flexible Support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15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332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arry\Documents\LIGO-India\Info Transfer\BT Presentations\QT Flexible Suppo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802688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648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Larry\Documents\LIGO-India\Info Transfer\BT Presentations\Guided Support_Page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449717" cy="652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7938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 Design Review, 4/26/94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CBI will develop a plan to monitor spiral seam penetration (20% overlap minimum)</a:t>
            </a:r>
          </a:p>
          <a:p>
            <a:r>
              <a:rPr lang="en-US" dirty="0" smtClean="0"/>
              <a:t>CBI will make a traceability plan, with serialization of components</a:t>
            </a:r>
          </a:p>
          <a:p>
            <a:r>
              <a:rPr lang="en-US" dirty="0" smtClean="0"/>
              <a:t>Tolerance </a:t>
            </a:r>
            <a:r>
              <a:rPr lang="en-US" dirty="0" err="1" smtClean="0"/>
              <a:t>stackup</a:t>
            </a:r>
            <a:r>
              <a:rPr lang="en-US" dirty="0" smtClean="0"/>
              <a:t> for clear aperture calculation should use sum of elements, rather than </a:t>
            </a:r>
            <a:r>
              <a:rPr lang="en-US" dirty="0" err="1" smtClean="0"/>
              <a:t>rms</a:t>
            </a:r>
            <a:endParaRPr lang="en-US" dirty="0" smtClean="0"/>
          </a:p>
          <a:p>
            <a:r>
              <a:rPr lang="en-US" dirty="0" smtClean="0"/>
              <a:t>BT section end flatness needs to be 0.005” in order to control weld gap to &lt; 0.010”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874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Final Design Review 4/26/94, (cont’d.)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800" dirty="0" smtClean="0"/>
              <a:t>QT plan differences from Option plans: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3300" dirty="0" smtClean="0"/>
              <a:t>Bellows material fatigue is not demonstrated</a:t>
            </a:r>
          </a:p>
          <a:p>
            <a:r>
              <a:rPr lang="en-US" sz="3300" dirty="0" smtClean="0"/>
              <a:t>Support loadings are higher, supports different</a:t>
            </a:r>
          </a:p>
          <a:p>
            <a:r>
              <a:rPr lang="en-US" sz="3300" dirty="0" smtClean="0"/>
              <a:t>Field Clean Room &amp; Weld Enclosure not used</a:t>
            </a:r>
          </a:p>
          <a:p>
            <a:r>
              <a:rPr lang="en-US" sz="3300" dirty="0" smtClean="0"/>
              <a:t>“Coffin” BT Section leak test fixture not used</a:t>
            </a:r>
          </a:p>
          <a:p>
            <a:r>
              <a:rPr lang="en-US" sz="3300" dirty="0" smtClean="0"/>
              <a:t>BT Section cleaning process has minor mods</a:t>
            </a:r>
          </a:p>
          <a:p>
            <a:r>
              <a:rPr lang="en-US" sz="3300" dirty="0" smtClean="0"/>
              <a:t>BT Module bake details have minor mods</a:t>
            </a:r>
          </a:p>
          <a:p>
            <a:r>
              <a:rPr lang="en-US" sz="3300" dirty="0" smtClean="0"/>
              <a:t>GPS will not be used for alignment</a:t>
            </a:r>
          </a:p>
          <a:p>
            <a:r>
              <a:rPr lang="en-US" sz="3300" dirty="0" smtClean="0"/>
              <a:t>Clear Aperture will not be verified by test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4261196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arry\Documents\LIGO-India\Photos\2013_02_07\Gerry's Retirement Presentation_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58" y="1752600"/>
            <a:ext cx="811624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85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rry\Documents\LIGO-India\Photos\2013_02_07\Gerry's Retirement Presentation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55062" cy="657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804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arry\Documents\LIGO-India\Photos\Figure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1050"/>
            <a:ext cx="8770982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5939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Monthly Progress </a:t>
            </a:r>
            <a:r>
              <a:rPr lang="en-US" dirty="0" smtClean="0"/>
              <a:t>Review, 5/25/94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Metlab</a:t>
            </a:r>
            <a:r>
              <a:rPr lang="en-US" dirty="0" smtClean="0"/>
              <a:t> will conduct QT coil bake with a dehumidifier (oil less compressor, desiccant)</a:t>
            </a:r>
          </a:p>
          <a:p>
            <a:r>
              <a:rPr lang="en-US" dirty="0" smtClean="0"/>
              <a:t>LIGO will specify resistivity and chlorine levels acceptable for BT section cleaning water</a:t>
            </a:r>
          </a:p>
          <a:p>
            <a:r>
              <a:rPr lang="en-US" dirty="0" smtClean="0"/>
              <a:t>Bellows will be fatigue tested</a:t>
            </a:r>
          </a:p>
          <a:p>
            <a:r>
              <a:rPr lang="en-US" dirty="0" smtClean="0"/>
              <a:t>QT schedule block diagram shown</a:t>
            </a:r>
          </a:p>
          <a:p>
            <a:r>
              <a:rPr lang="en-US" dirty="0" err="1" smtClean="0"/>
              <a:t>Rai’s</a:t>
            </a:r>
            <a:r>
              <a:rPr lang="en-US" dirty="0" smtClean="0"/>
              <a:t> goals &amp; thermal considerations shown for the QT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239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Monthly Progress </a:t>
            </a:r>
            <a:r>
              <a:rPr lang="en-US" dirty="0" smtClean="0"/>
              <a:t>Review, 6/22/94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Both clean room and weld room will probably have exterior prep room extensions added</a:t>
            </a:r>
          </a:p>
          <a:p>
            <a:r>
              <a:rPr lang="en-US" dirty="0" smtClean="0"/>
              <a:t>Field rooms will be hand wiped down and dried before usage; an option: insecticide</a:t>
            </a:r>
          </a:p>
          <a:p>
            <a:r>
              <a:rPr lang="en-US" dirty="0" smtClean="0"/>
              <a:t>Weld room with have vented floor w/ air flow</a:t>
            </a:r>
          </a:p>
          <a:p>
            <a:r>
              <a:rPr lang="en-US" dirty="0" smtClean="0"/>
              <a:t>Added wiper outboard clean room inflatable seal; seal inspected &amp; cleaned prior to mating</a:t>
            </a:r>
          </a:p>
          <a:p>
            <a:r>
              <a:rPr lang="en-US" dirty="0" smtClean="0"/>
              <a:t>Coil bake oven cover was removed at 150C rather than 100C; found to be acceptable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047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In-House BT Demo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</a:p>
          <a:p>
            <a:r>
              <a:rPr lang="en-US" dirty="0" smtClean="0"/>
              <a:t>Coil processing: 463C, 36 </a:t>
            </a:r>
            <a:r>
              <a:rPr lang="en-US" dirty="0" err="1" smtClean="0"/>
              <a:t>hr</a:t>
            </a:r>
            <a:r>
              <a:rPr lang="en-US" dirty="0" smtClean="0"/>
              <a:t> air bake (carbide precipitation concerns)</a:t>
            </a:r>
          </a:p>
          <a:p>
            <a:r>
              <a:rPr lang="en-US" dirty="0" smtClean="0"/>
              <a:t>Cleaning: hot water &amp; </a:t>
            </a:r>
            <a:r>
              <a:rPr lang="en-US" dirty="0" err="1" smtClean="0"/>
              <a:t>Oakite</a:t>
            </a:r>
            <a:r>
              <a:rPr lang="en-US" dirty="0"/>
              <a:t> </a:t>
            </a:r>
            <a:r>
              <a:rPr lang="en-US" dirty="0" smtClean="0"/>
              <a:t>detergent from mobile sprayer</a:t>
            </a:r>
          </a:p>
          <a:p>
            <a:r>
              <a:rPr lang="en-US" dirty="0" smtClean="0"/>
              <a:t>Assembly &amp; pump down</a:t>
            </a:r>
          </a:p>
          <a:p>
            <a:r>
              <a:rPr lang="en-US" dirty="0" smtClean="0"/>
              <a:t>Tube bake: 100C, 30 days</a:t>
            </a:r>
          </a:p>
          <a:p>
            <a:r>
              <a:rPr lang="en-US" dirty="0" smtClean="0"/>
              <a:t>Leak problems, RGA operational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71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Monthly Progress </a:t>
            </a:r>
            <a:r>
              <a:rPr lang="en-US" dirty="0" smtClean="0"/>
              <a:t>Review, 7/28/94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CBI will not accept the risk for outgassing rejects of SS coils during the Option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CBI’s updated Option estimate was a high increase over their original estimate</a:t>
            </a:r>
          </a:p>
          <a:p>
            <a:r>
              <a:rPr lang="en-US" dirty="0" smtClean="0"/>
              <a:t>Heat tapes will be needed for the “kicker” supports on the QT module</a:t>
            </a:r>
          </a:p>
          <a:p>
            <a:r>
              <a:rPr lang="en-US" dirty="0" smtClean="0"/>
              <a:t>Sketches shown on section end facing machine, bellows shipping fixture, pump port reinforcing pad, stiffening rings, baffle design</a:t>
            </a:r>
          </a:p>
          <a:p>
            <a:r>
              <a:rPr lang="en-US" dirty="0" smtClean="0"/>
              <a:t>Procedures given on QT  Outgas and Leak Test Procedures</a:t>
            </a:r>
          </a:p>
          <a:p>
            <a:r>
              <a:rPr lang="en-US" dirty="0" smtClean="0"/>
              <a:t>Drawings given on BT Module &amp; Supports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5472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rry\Documents\LIGO-India\Info Transfer\BT Presentations\BT First Section Measureme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437"/>
            <a:ext cx="8421034" cy="650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195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rry\Documents\LIGO-India\Info Transfer\BT Presentations\QT Modu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25880"/>
            <a:ext cx="8382000" cy="46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5539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rry\Documents\LIGO-India\Info Transfer\BT Presentations\BT Support Kick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79343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298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Monthly Progress Review, 8/24/94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Mods being made to coupon chamber to reduce background Hydrogen signal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Internal purge dam made: visible gaps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External vacuum box for BT section end weld leak checking has seal problems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CBI considering TIG “wash pass” test to demo sealing of leaks while under vacuum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CBI wondering if </a:t>
            </a:r>
            <a:r>
              <a:rPr lang="en-US" dirty="0" err="1" smtClean="0">
                <a:solidFill>
                  <a:srgbClr val="FF0000"/>
                </a:solidFill>
              </a:rPr>
              <a:t>nonweld</a:t>
            </a:r>
            <a:r>
              <a:rPr lang="en-US" dirty="0" smtClean="0">
                <a:solidFill>
                  <a:srgbClr val="FF0000"/>
                </a:solidFill>
              </a:rPr>
              <a:t> repairs would be acceptable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8597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arry\Documents\LIGO-India\Info Transfer\BT Presentations\BT section end se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07" y="685800"/>
            <a:ext cx="6059488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5714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Monthly Progress Meeting, 9/29/94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CBI’s major risks: now include spiral tubes (2)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Leak found in QT BT Section (1 of 2)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Vacuum box still having sealing problems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 baffle design demonstrates poor fit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Black light test not a fool proof check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Purge pressure buildup causing weld problems</a:t>
            </a:r>
          </a:p>
          <a:p>
            <a:r>
              <a:rPr lang="en-US" dirty="0" smtClean="0"/>
              <a:t>18 frames of sequence of using Weld Room in the field shows cleanliness concern addressed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636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arry\Documents\LIGO-India\Info Transfer\BT Presentations\Weld Shel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3" y="1371600"/>
            <a:ext cx="822215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79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Monthly Progress Meeting, 12/9/94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CBI needs a plan to avoid rebar in slab with anchors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CBI’s outgassing chamber has high hydrogen background</a:t>
            </a:r>
          </a:p>
          <a:p>
            <a:r>
              <a:rPr lang="en-US" dirty="0" smtClean="0"/>
              <a:t>Bellows supplier caused 1.38” permanent set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All 3 bellows received have quality problems</a:t>
            </a:r>
          </a:p>
          <a:p>
            <a:r>
              <a:rPr lang="en-US" dirty="0" smtClean="0"/>
              <a:t>Girth seam welding problem now understood</a:t>
            </a:r>
          </a:p>
          <a:p>
            <a:r>
              <a:rPr lang="en-US" dirty="0" smtClean="0"/>
              <a:t>Causes of 2 leaks found on QT BT sections now understood</a:t>
            </a:r>
          </a:p>
          <a:p>
            <a:r>
              <a:rPr lang="en-US" dirty="0" smtClean="0"/>
              <a:t>Major cleaning problem: cleaning with “full treatment” (5 steps) will be tried on QT BT sections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211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Larry\Documents\LIGO-India\Photos\2013_02_07\Gerry's Retirement Presentation_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31710"/>
            <a:ext cx="8878887" cy="675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100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arry\Documents\LIGO-India\My Presentations\BT Demo\J&amp;L Coil Bake Ov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4988"/>
            <a:ext cx="7772400" cy="62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0130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arry\Documents\LIGO-India\Info Transfer\BT Presentations\BT Section End Fac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35038"/>
            <a:ext cx="8983424" cy="569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7408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To Date, 2/21/95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Major Spiral Welded tube weld problems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Purchased component fit problems: stiffening rings, support rings &amp; gussets, pump ports</a:t>
            </a:r>
          </a:p>
          <a:p>
            <a:r>
              <a:rPr lang="en-US" dirty="0" smtClean="0"/>
              <a:t>Tube wall is too flexible for cutoff; must face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Bellows mfr. has poor quality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CBI welder didn’t follow weld procedure (2 x)</a:t>
            </a:r>
          </a:p>
          <a:p>
            <a:r>
              <a:rPr lang="en-US" dirty="0" smtClean="0"/>
              <a:t>Vacuum box is very difficult to seal without putty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BT Section cleaning was a major problem to solve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 Qualification Test is a must for a project like LIGO!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655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Qualification Test, 4/17/95</a:t>
            </a:r>
          </a:p>
        </p:txBody>
      </p:sp>
      <p:pic>
        <p:nvPicPr>
          <p:cNvPr id="3" name="Picture 2" descr="C:\Users\Larry\Documents\LIGO-India\Info Transfer\BT Presentations\QT Co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76338"/>
            <a:ext cx="6303697" cy="453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Larry\Documents\LIGO-India\Info Transfer\BT Presentations\QT Coil Skelp sec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9" y="5791200"/>
            <a:ext cx="5002211" cy="10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0843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arry\Documents\LIGO-India\Info Transfer\BT Presentations\QT Spiral We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85061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272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Larry\Documents\LIGO-India\Info Transfer\BT Presentations\QT Stiffening Ring Fit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2743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Larry\Documents\LIGO-India\Info Transfer\BT Presentations\QT Water Drop Te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590800"/>
            <a:ext cx="4572000" cy="354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1705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Larry\Documents\LIGO-India\Info Transfer\BT Presentations\QT Pump, Meas. Syste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713"/>
            <a:ext cx="8229600" cy="60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8331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Larry\Documents\LIGO-India\Info Transfer\BT Presentations\QT Pumpdow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89154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5442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Larry\Documents\LIGO-India\Info Transfer\BT Presentations\QT Tube Wall Bake Temperatu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3" y="381000"/>
            <a:ext cx="8640047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5264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Larry\Documents\LIGO-India\Info Transfer\BT Presentations\QT Outgas Meas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685800"/>
            <a:ext cx="857408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3983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Larry\Documents\LIGO-India\Info Transfer\BT Presentations\QT PreBake Outgass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0023"/>
            <a:ext cx="6172200" cy="287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Larry\Documents\LIGO-India\Info Transfer\BT Presentations\QT PostBake Outgass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50" y="3621088"/>
            <a:ext cx="6713350" cy="308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340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arry\Documents\LIGO-India\My Presentations\BT Demo\Coil Processing, BT Demo_Page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3" y="784860"/>
            <a:ext cx="8567057" cy="599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1218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Qualification Test Review, </a:t>
            </a:r>
            <a:r>
              <a:rPr lang="en-US" dirty="0" smtClean="0"/>
              <a:t>4/17/95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Significant recommendations:</a:t>
            </a:r>
          </a:p>
          <a:p>
            <a:r>
              <a:rPr lang="en-US" dirty="0" smtClean="0"/>
              <a:t>Revise spiral weld procedures to give adequate overlapping penetration</a:t>
            </a:r>
          </a:p>
          <a:p>
            <a:r>
              <a:rPr lang="en-US" dirty="0" smtClean="0"/>
              <a:t>Develop a quantifiable cleaning performance measurement technique</a:t>
            </a:r>
          </a:p>
          <a:p>
            <a:r>
              <a:rPr lang="en-US" dirty="0" smtClean="0"/>
              <a:t>Develop QA procedures to monitor weld performance in near real time</a:t>
            </a:r>
          </a:p>
          <a:p>
            <a:r>
              <a:rPr lang="en-US" dirty="0" smtClean="0"/>
              <a:t>Have a QA person oversee subcontracted tasks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01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arry\Documents\LIGO-India\My Presentations\24 in BT Demo Sec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0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461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arry\Documents\LIGO-India\My Presentations\BT Demo Tube Clea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9288"/>
            <a:ext cx="7772400" cy="605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501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4031</TotalTime>
  <Words>1568</Words>
  <Application>Microsoft Office PowerPoint</Application>
  <PresentationFormat>On-screen Show (4:3)</PresentationFormat>
  <Paragraphs>161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The LIGO Beam Tube</vt:lpstr>
      <vt:lpstr>Early In-House Beam Tube (BT) Work (primarily a study of the tube element)</vt:lpstr>
      <vt:lpstr>PowerPoint Presentation</vt:lpstr>
      <vt:lpstr>PowerPoint Presentation</vt:lpstr>
      <vt:lpstr>The In-House BT Demo Task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Design &amp; QT Phase  of the CBI Contract, 8/17/93</vt:lpstr>
      <vt:lpstr>System Requirements Review, 9/28/93</vt:lpstr>
      <vt:lpstr>Project Status Report, 10/12/93</vt:lpstr>
      <vt:lpstr>Monthly Progress Meeting, 10/28/93</vt:lpstr>
      <vt:lpstr>Monthly Progress Meeting,  10/28/93 (cont’d.)</vt:lpstr>
      <vt:lpstr>PowerPoint Presentation</vt:lpstr>
      <vt:lpstr>PowerPoint Presentation</vt:lpstr>
      <vt:lpstr>PowerPoint Presentation</vt:lpstr>
      <vt:lpstr>Preliminary Design Review, 11/30/93</vt:lpstr>
      <vt:lpstr>Preliminary Design Review,  11/30/93 (cont’d.)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Monthly Progress Reviews,  12/9/93 thru 1/11/94</vt:lpstr>
      <vt:lpstr>Monthly Progress Reviews,  12/8/93 thru 1/11/94 (cont’d.)</vt:lpstr>
      <vt:lpstr>PowerPoint Presentation</vt:lpstr>
      <vt:lpstr>Monthly Progress Review, 2/9/94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Monthly Progress Review, 3/17/94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Design Review, 4/26/94</vt:lpstr>
      <vt:lpstr>Final Design Review 4/26/94, (cont’d.)</vt:lpstr>
      <vt:lpstr>PowerPoint Presentation</vt:lpstr>
      <vt:lpstr>PowerPoint Presentation</vt:lpstr>
      <vt:lpstr>PowerPoint Presentation</vt:lpstr>
      <vt:lpstr>Monthly Progress Review, 5/25/94</vt:lpstr>
      <vt:lpstr>Monthly Progress Review, 6/22/94</vt:lpstr>
      <vt:lpstr>Monthly Progress Review, 7/28/94</vt:lpstr>
      <vt:lpstr>PowerPoint Presentation</vt:lpstr>
      <vt:lpstr>PowerPoint Presentation</vt:lpstr>
      <vt:lpstr>PowerPoint Presentation</vt:lpstr>
      <vt:lpstr>Monthly Progress Review, 8/24/94</vt:lpstr>
      <vt:lpstr>PowerPoint Presentation</vt:lpstr>
      <vt:lpstr>Monthly Progress Meeting, 9/29/94</vt:lpstr>
      <vt:lpstr>PowerPoint Presentation</vt:lpstr>
      <vt:lpstr>Monthly Progress Meeting, 12/9/94</vt:lpstr>
      <vt:lpstr>PowerPoint Presentation</vt:lpstr>
      <vt:lpstr>PowerPoint Presentation</vt:lpstr>
      <vt:lpstr>Lessons Learned To Date, 2/21/95 </vt:lpstr>
      <vt:lpstr>Qualification Test, 4/17/95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Qualification Test Review, 4/17/95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LIGO Beam Tube</dc:title>
  <dc:creator>Larry</dc:creator>
  <cp:lastModifiedBy>Larry</cp:lastModifiedBy>
  <cp:revision>100</cp:revision>
  <dcterms:created xsi:type="dcterms:W3CDTF">2013-01-28T17:26:20Z</dcterms:created>
  <dcterms:modified xsi:type="dcterms:W3CDTF">2013-02-09T13:23:57Z</dcterms:modified>
</cp:coreProperties>
</file>