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4" r:id="rId3"/>
    <p:sldId id="285" r:id="rId4"/>
    <p:sldId id="266" r:id="rId5"/>
    <p:sldId id="260" r:id="rId6"/>
    <p:sldId id="267" r:id="rId7"/>
    <p:sldId id="280" r:id="rId8"/>
    <p:sldId id="275" r:id="rId9"/>
    <p:sldId id="268" r:id="rId10"/>
    <p:sldId id="261" r:id="rId11"/>
    <p:sldId id="269" r:id="rId12"/>
    <p:sldId id="273" r:id="rId13"/>
    <p:sldId id="274" r:id="rId14"/>
    <p:sldId id="270" r:id="rId15"/>
    <p:sldId id="271" r:id="rId16"/>
    <p:sldId id="290" r:id="rId17"/>
    <p:sldId id="272" r:id="rId18"/>
    <p:sldId id="257" r:id="rId19"/>
    <p:sldId id="282" r:id="rId20"/>
    <p:sldId id="263" r:id="rId21"/>
    <p:sldId id="288" r:id="rId22"/>
    <p:sldId id="287" r:id="rId23"/>
    <p:sldId id="296" r:id="rId24"/>
    <p:sldId id="281" r:id="rId25"/>
    <p:sldId id="289" r:id="rId26"/>
    <p:sldId id="258" r:id="rId27"/>
    <p:sldId id="283" r:id="rId28"/>
    <p:sldId id="259" r:id="rId29"/>
    <p:sldId id="276" r:id="rId30"/>
    <p:sldId id="277" r:id="rId31"/>
    <p:sldId id="278" r:id="rId32"/>
    <p:sldId id="284" r:id="rId33"/>
    <p:sldId id="279" r:id="rId34"/>
    <p:sldId id="293" r:id="rId35"/>
    <p:sldId id="294" r:id="rId36"/>
    <p:sldId id="295" r:id="rId37"/>
    <p:sldId id="29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607" autoAdjust="0"/>
    <p:restoredTop sz="86425" autoAdjust="0"/>
  </p:normalViewPr>
  <p:slideViewPr>
    <p:cSldViewPr>
      <p:cViewPr varScale="1">
        <p:scale>
          <a:sx n="101" d="100"/>
          <a:sy n="101" d="100"/>
        </p:scale>
        <p:origin x="-6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47EC-2703-443A-AD73-21989748F2FD}" type="datetimeFigureOut">
              <a:rPr lang="en-US" smtClean="0"/>
              <a:t>2/17/13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8D0AA-446B-4DB2-8B7B-499D237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4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8D0AA-446B-4DB2-8B7B-499D23741D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6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9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4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0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1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0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7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5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3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9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24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96934-3463-419B-A3CE-D8D9BCE7C8CC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D18AB-5B16-4542-9EA0-3AFA366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6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Option Phase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Fabrication, Installation and Testing the LIGO Beam Tube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15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 Activities (cont’d.)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Expand &amp; machine BT ends w/ </a:t>
            </a:r>
            <a:r>
              <a:rPr lang="en-US" dirty="0" err="1" smtClean="0"/>
              <a:t>Wachs</a:t>
            </a:r>
            <a:r>
              <a:rPr lang="en-US" dirty="0" smtClean="0"/>
              <a:t> equip.</a:t>
            </a:r>
          </a:p>
          <a:p>
            <a:r>
              <a:rPr lang="en-US" dirty="0" smtClean="0"/>
              <a:t>Fit &amp; weld expansion joint w/ purge, TIG </a:t>
            </a:r>
          </a:p>
          <a:p>
            <a:r>
              <a:rPr lang="en-US" dirty="0" smtClean="0"/>
              <a:t>Pre-clean BT prior to moving into Cleaning Room</a:t>
            </a:r>
          </a:p>
          <a:p>
            <a:r>
              <a:rPr lang="en-US" dirty="0" smtClean="0"/>
              <a:t>Steam clean ends of BT on outside</a:t>
            </a:r>
          </a:p>
          <a:p>
            <a:r>
              <a:rPr lang="en-US" dirty="0" smtClean="0"/>
              <a:t>Clean inside of BT</a:t>
            </a:r>
            <a:r>
              <a:rPr lang="en-US" dirty="0"/>
              <a:t>;</a:t>
            </a:r>
            <a:r>
              <a:rPr lang="en-US" dirty="0" smtClean="0"/>
              <a:t> 1:30 </a:t>
            </a:r>
            <a:r>
              <a:rPr lang="en-US" dirty="0" err="1" smtClean="0"/>
              <a:t>Mirachem</a:t>
            </a:r>
            <a:r>
              <a:rPr lang="en-US" dirty="0"/>
              <a:t> </a:t>
            </a:r>
            <a:r>
              <a:rPr lang="en-US" dirty="0" smtClean="0"/>
              <a:t>500 spray up travel, steam/water spray down travel, 1 fpm</a:t>
            </a:r>
          </a:p>
          <a:p>
            <a:r>
              <a:rPr lang="en-US" dirty="0" smtClean="0"/>
              <a:t>Take cleanliness assessment sample as </a:t>
            </a:r>
            <a:r>
              <a:rPr lang="en-US" dirty="0" err="1" smtClean="0"/>
              <a:t>req’d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Steam clean &amp; rinse tube caps; install with bands, double bag each end, band bags</a:t>
            </a:r>
          </a:p>
          <a:p>
            <a:r>
              <a:rPr lang="en-US" dirty="0" smtClean="0"/>
              <a:t>Attach hardware &amp; leak test valve &amp; hardware </a:t>
            </a:r>
          </a:p>
          <a:p>
            <a:r>
              <a:rPr lang="en-US" dirty="0" smtClean="0"/>
              <a:t>Move to load out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8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arry\Documents\LIGO-India\Photos\2013_02_07\Gerry's Retirement Presentation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76200"/>
            <a:ext cx="8802688" cy="673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40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ligo.mit.edu/~mike/talks/2012/LIGO_VacuumPics/beamtub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" y="704850"/>
            <a:ext cx="9091295" cy="54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211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rry\Documents\LIGO-India\Photos\2013_02_07\Figure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5800"/>
            <a:ext cx="913761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553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ligo.mit.edu/~mike/talks/2012/LIGO_VacuumPics/beamtube-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-2"/>
            <a:ext cx="5105401" cy="6858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803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ry\Documents\LIGO-India\Photos\2013_02_07\Gerry's Retirement Presentation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38100"/>
            <a:ext cx="4673893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217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arry\Documents\LIGO-India\Photos\Module Termin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91440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32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ligo.mit.edu/~mike/talks/2012/LIGO_VacuumPics/beamtube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9144000" cy="612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023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Installation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Receive BT Section; inspect for shipping damage</a:t>
            </a:r>
          </a:p>
          <a:p>
            <a:r>
              <a:rPr lang="en-US" dirty="0" smtClean="0"/>
              <a:t>Clean Section ends in Clean &amp; Weld Ante Rooms</a:t>
            </a:r>
          </a:p>
          <a:p>
            <a:r>
              <a:rPr lang="en-US" dirty="0" smtClean="0"/>
              <a:t>Remove end caps at joint to be welded</a:t>
            </a:r>
          </a:p>
          <a:p>
            <a:r>
              <a:rPr lang="en-US" dirty="0" smtClean="0"/>
              <a:t>Remove end cap in clean room; verify air flow</a:t>
            </a:r>
          </a:p>
          <a:p>
            <a:r>
              <a:rPr lang="en-US" dirty="0" smtClean="0"/>
              <a:t>Confirm personnel entering tube meet </a:t>
            </a:r>
            <a:r>
              <a:rPr lang="en-US" dirty="0" err="1" smtClean="0"/>
              <a:t>reqmts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Inflate purge ring &amp; flow purge gas</a:t>
            </a:r>
          </a:p>
          <a:p>
            <a:r>
              <a:rPr lang="en-US" dirty="0" smtClean="0"/>
              <a:t>Fit up and tack weld joint</a:t>
            </a:r>
          </a:p>
          <a:p>
            <a:r>
              <a:rPr lang="en-US" dirty="0" smtClean="0"/>
              <a:t>Visually inspect as fit condition</a:t>
            </a:r>
          </a:p>
          <a:p>
            <a:r>
              <a:rPr lang="en-US" dirty="0" smtClean="0"/>
              <a:t>Weld circumferential joint</a:t>
            </a:r>
          </a:p>
          <a:p>
            <a:r>
              <a:rPr lang="en-US" dirty="0" smtClean="0"/>
              <a:t>Confirm personnel entering tube meet </a:t>
            </a:r>
            <a:r>
              <a:rPr lang="en-US" dirty="0" err="1" smtClean="0"/>
              <a:t>reqmts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Visually Inspect closing weld joint</a:t>
            </a:r>
          </a:p>
          <a:p>
            <a:r>
              <a:rPr lang="en-US" dirty="0" smtClean="0"/>
              <a:t>Perform helium mass spectrometer test</a:t>
            </a:r>
          </a:p>
          <a:p>
            <a:r>
              <a:rPr lang="en-US" dirty="0" smtClean="0"/>
              <a:t>Record results of test &amp; examinations on reports &amp; record </a:t>
            </a:r>
            <a:r>
              <a:rPr lang="en-US" dirty="0" err="1" smtClean="0"/>
              <a:t>dwgs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84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arry\Documents\LIGO-India\Photos\2013_02_07\Gerry's Retirement Presentation_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4"/>
            <a:ext cx="9144000" cy="67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97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ry\Documents\LIGO-\Info Transfer\BT Presentations\Option\Big Pas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669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rry\Documents\LIGO-\Info Transfer\BT Presentations\Weld Shel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7" y="1371600"/>
            <a:ext cx="862000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151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arry\Documents\LIGO-India\Photos\Weld 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097"/>
            <a:ext cx="9169401" cy="604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29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Larry\Documents\LIGO-India\Photos\Fit up in weld r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685800"/>
            <a:ext cx="915874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30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arry\Documents\LIGO-India\My Paper Files\BT Task\Figures for Presentations\BT Purge D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739"/>
            <a:ext cx="9144000" cy="616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43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Larry\Documents\LIGO-India\Photos\Girth W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72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Larry\Documents\LIGO-India\Photos\Girth Seam Leak T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27" y="0"/>
            <a:ext cx="48317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336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Installation Activities (cont’d.)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Install any required baffles in tube section</a:t>
            </a:r>
          </a:p>
          <a:p>
            <a:r>
              <a:rPr lang="en-US" dirty="0" smtClean="0"/>
              <a:t>Remove access plug from previously cleaned BT</a:t>
            </a:r>
          </a:p>
          <a:p>
            <a:r>
              <a:rPr lang="en-US" dirty="0" smtClean="0"/>
              <a:t>Inspect and clean BT interior</a:t>
            </a:r>
          </a:p>
          <a:p>
            <a:r>
              <a:rPr lang="en-US" dirty="0" smtClean="0"/>
              <a:t>Install Clean Room end cap &amp; double bag the end</a:t>
            </a:r>
          </a:p>
          <a:p>
            <a:r>
              <a:rPr lang="en-US" dirty="0" smtClean="0"/>
              <a:t>Perform initial alignment of BT section</a:t>
            </a:r>
          </a:p>
          <a:p>
            <a:r>
              <a:rPr lang="en-US" dirty="0" smtClean="0"/>
              <a:t>Install &amp; tack structural supports</a:t>
            </a:r>
          </a:p>
          <a:p>
            <a:r>
              <a:rPr lang="en-US" dirty="0" smtClean="0"/>
              <a:t>Weld structural supports to stiffeners &amp; support gussets</a:t>
            </a:r>
          </a:p>
          <a:p>
            <a:r>
              <a:rPr lang="en-US" dirty="0" smtClean="0"/>
              <a:t>Visually examine support attachment welds</a:t>
            </a:r>
          </a:p>
          <a:p>
            <a:r>
              <a:rPr lang="en-US" dirty="0" smtClean="0"/>
              <a:t>Remove temporary supports</a:t>
            </a:r>
          </a:p>
          <a:p>
            <a:r>
              <a:rPr lang="en-US" dirty="0" smtClean="0"/>
              <a:t>Remove expansion bellows restraints</a:t>
            </a:r>
          </a:p>
        </p:txBody>
      </p:sp>
    </p:spTree>
    <p:extLst>
      <p:ext uri="{BB962C8B-B14F-4D97-AF65-F5344CB8AC3E}">
        <p14:creationId xmlns:p14="http://schemas.microsoft.com/office/powerpoint/2010/main" val="1277688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arry\Documents\LIGO-India\Photos\2013_02_07\Figure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3" y="807915"/>
            <a:ext cx="9153363" cy="60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474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Activities (cont’d.)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Other Tasks:</a:t>
            </a:r>
          </a:p>
          <a:p>
            <a:r>
              <a:rPr lang="en-US" dirty="0" smtClean="0"/>
              <a:t>Special steps for BT Termination sections</a:t>
            </a:r>
          </a:p>
          <a:p>
            <a:r>
              <a:rPr lang="en-US" dirty="0" smtClean="0"/>
              <a:t>Special steps for circumferential weld repairs </a:t>
            </a:r>
          </a:p>
          <a:p>
            <a:r>
              <a:rPr lang="en-US" dirty="0" smtClean="0"/>
              <a:t>Verify BDF flow is sufficient, clean &amp; dry</a:t>
            </a:r>
          </a:p>
          <a:p>
            <a:r>
              <a:rPr lang="en-US" dirty="0" smtClean="0"/>
              <a:t>Clean work rooms before each day of work</a:t>
            </a:r>
          </a:p>
          <a:p>
            <a:r>
              <a:rPr lang="en-US" dirty="0" smtClean="0"/>
              <a:t>Verify clean room air isolation from outside</a:t>
            </a:r>
          </a:p>
          <a:p>
            <a:r>
              <a:rPr lang="en-US" dirty="0" smtClean="0"/>
              <a:t>Verify positive air flow from clean room HVAC</a:t>
            </a:r>
          </a:p>
          <a:p>
            <a:r>
              <a:rPr lang="en-US" dirty="0" smtClean="0"/>
              <a:t>Verify adequate balancing from clean room exhaust system to compensate for BDF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04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arry\Documents\LIGO-India\Photos\2013_02_07\Fixed Suppo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" y="-4763"/>
            <a:ext cx="899997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637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arry\Documents\LIGO-India\Photos\2013_02_07\Gerry's Retirement Presentation_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0"/>
            <a:ext cx="8284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692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arry\Documents\LIGO-India\Photos\2013_02_07\Figur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"/>
            <a:ext cx="9142791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145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arry\Documents\LIGO-India\Photos\2013_02_07\Gerry's Retirement Presentation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8398"/>
            <a:ext cx="8988712" cy="686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99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arry\Documents\LIGO-India\Photos\2013_02_07\Gerry's Retirement Presentation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50" y="1587"/>
            <a:ext cx="450695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599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arry\Documents\LIGO-India\Photos\2013_02_07\Figure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19276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609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rry\Documents\LIGO-India\Info Transfer\BT Presentations\Insulated B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93"/>
            <a:ext cx="9144000" cy="598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145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ligo.caltech.edu/~gallery/facilities_construction/bakeout/lho_pix/mvc-015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2862"/>
            <a:ext cx="817245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975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Acceptance Test Results, Post Bake</a:t>
            </a:r>
          </a:p>
        </p:txBody>
      </p:sp>
      <p:pic>
        <p:nvPicPr>
          <p:cNvPr id="3074" name="Picture 2" descr="C:\Users\Larry\Documents\LIGO-India\My Paper Files\BT Task\Figures for Presentations\Outgassing Ra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53" y="841664"/>
            <a:ext cx="7785847" cy="601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149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Larry\Documents\LIGO-India\Photos\2013_02_07\Gerry's Retirement Presentation_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00" y="0"/>
            <a:ext cx="511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769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arry\Documents\LIGO-\Info Transfer\BT Presentations\Option\Expansion Joint Spring Ra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9863"/>
            <a:ext cx="8458200" cy="6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265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Fabrication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Spiral Mill: flatten &amp; form, inside </a:t>
            </a:r>
            <a:r>
              <a:rPr lang="en-US" dirty="0" err="1" smtClean="0"/>
              <a:t>autogenous</a:t>
            </a:r>
            <a:r>
              <a:rPr lang="en-US" dirty="0" smtClean="0"/>
              <a:t> weld (TIG) w/ back purge, laser tracking, outside weld (TIG) w/ filler wire &amp; back purge, section cut to length with plasma torch, “A” end etched @ weld to confirm penetration</a:t>
            </a:r>
          </a:p>
          <a:p>
            <a:r>
              <a:rPr lang="en-US" dirty="0" smtClean="0"/>
              <a:t>Inspect section: circumference @ 5 planes; (string) straightness, record; layout details</a:t>
            </a:r>
          </a:p>
          <a:p>
            <a:r>
              <a:rPr lang="en-US" dirty="0" smtClean="0"/>
              <a:t>Purge: clean purge dam seals, flow N2, &lt;2% O2</a:t>
            </a:r>
          </a:p>
          <a:p>
            <a:r>
              <a:rPr lang="en-US" dirty="0" smtClean="0"/>
              <a:t>Fit &amp; tack stiffeners, machine support rings (VBM), weld all rings with </a:t>
            </a:r>
            <a:r>
              <a:rPr lang="en-US" dirty="0" err="1" smtClean="0"/>
              <a:t>Pandjaris</a:t>
            </a:r>
            <a:r>
              <a:rPr lang="en-US" dirty="0" smtClean="0"/>
              <a:t> MIG equipment</a:t>
            </a:r>
          </a:p>
          <a:p>
            <a:r>
              <a:rPr lang="en-US" dirty="0" smtClean="0"/>
              <a:t>Fit &amp; weld pump port details, TIG &amp; MIG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ligo.mit.edu/~mike/talks/2012/LIGO_VacuumPics/SpiralTubeMi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546"/>
            <a:ext cx="9144000" cy="6382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90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rry\Documents\LIGO-India\Photos\2013_02_07\Gerry's Retirement Presentation_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"/>
            <a:ext cx="8978750" cy="68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46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rry\Documents\LIGO-India\Photos\2013_02_07\Gerry's Retirement Presentation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2" y="-30162"/>
            <a:ext cx="9013218" cy="68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91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ligo.mit.edu/~mike/talks/2012/LIGO_VacuumPics/beamtube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" y="666750"/>
            <a:ext cx="9140190" cy="619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253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464</Words>
  <Application>Microsoft Macintosh PowerPoint</Application>
  <PresentationFormat>On-screen Show (4:3)</PresentationFormat>
  <Paragraphs>54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The Option Phase</vt:lpstr>
      <vt:lpstr>PowerPoint Presentation</vt:lpstr>
      <vt:lpstr>PowerPoint Presentation</vt:lpstr>
      <vt:lpstr>PowerPoint Presentation</vt:lpstr>
      <vt:lpstr>Fabrication Activities</vt:lpstr>
      <vt:lpstr>PowerPoint Presentation</vt:lpstr>
      <vt:lpstr>PowerPoint Presentation</vt:lpstr>
      <vt:lpstr>PowerPoint Presentation</vt:lpstr>
      <vt:lpstr>PowerPoint Presentation</vt:lpstr>
      <vt:lpstr>Fabrication Activities (cont’d.)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Installation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Installation Activities (cont’d.)</vt:lpstr>
      <vt:lpstr>PowerPoint Presentation</vt:lpstr>
      <vt:lpstr>Installation Activities (cont’d.)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Acceptance Test Results, Post Bake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Option Phase</dc:title>
  <dc:creator>Larry</dc:creator>
  <cp:lastModifiedBy>R. weiss</cp:lastModifiedBy>
  <cp:revision>27</cp:revision>
  <dcterms:created xsi:type="dcterms:W3CDTF">2013-02-12T20:23:16Z</dcterms:created>
  <dcterms:modified xsi:type="dcterms:W3CDTF">2013-02-17T22:06:48Z</dcterms:modified>
</cp:coreProperties>
</file>