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304" r:id="rId3"/>
    <p:sldId id="296" r:id="rId4"/>
    <p:sldId id="273" r:id="rId5"/>
    <p:sldId id="297" r:id="rId6"/>
    <p:sldId id="285" r:id="rId7"/>
    <p:sldId id="259" r:id="rId8"/>
    <p:sldId id="260" r:id="rId9"/>
    <p:sldId id="262" r:id="rId10"/>
    <p:sldId id="263" r:id="rId11"/>
    <p:sldId id="277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308" r:id="rId21"/>
    <p:sldId id="309" r:id="rId22"/>
    <p:sldId id="272" r:id="rId23"/>
    <p:sldId id="314" r:id="rId24"/>
    <p:sldId id="306" r:id="rId25"/>
    <p:sldId id="310" r:id="rId26"/>
    <p:sldId id="294" r:id="rId27"/>
    <p:sldId id="315" r:id="rId28"/>
    <p:sldId id="311" r:id="rId29"/>
    <p:sldId id="312" r:id="rId30"/>
    <p:sldId id="313" r:id="rId31"/>
    <p:sldId id="29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88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A7D1C-3E42-DA4C-8707-CC4C0B9EE374}" type="datetimeFigureOut">
              <a:rPr lang="en-US" smtClean="0"/>
              <a:t>1/16/19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30C8F-C5BC-7043-A9A2-2B9953F9B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98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39-92A6-7048-A0B5-CD2954202C07}" type="datetimeFigureOut">
              <a:rPr lang="en-US" smtClean="0"/>
              <a:t>1/16/19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D66F-B0D2-2E46-85E9-31F95A8F1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77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39-92A6-7048-A0B5-CD2954202C07}" type="datetimeFigureOut">
              <a:rPr lang="en-US" smtClean="0"/>
              <a:t>1/16/19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D66F-B0D2-2E46-85E9-31F95A8F1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66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39-92A6-7048-A0B5-CD2954202C07}" type="datetimeFigureOut">
              <a:rPr lang="en-US" smtClean="0"/>
              <a:t>1/16/19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D66F-B0D2-2E46-85E9-31F95A8F1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10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39-92A6-7048-A0B5-CD2954202C07}" type="datetimeFigureOut">
              <a:rPr lang="en-US" smtClean="0"/>
              <a:t>1/16/19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D66F-B0D2-2E46-85E9-31F95A8F1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38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39-92A6-7048-A0B5-CD2954202C07}" type="datetimeFigureOut">
              <a:rPr lang="en-US" smtClean="0"/>
              <a:t>1/16/19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D66F-B0D2-2E46-85E9-31F95A8F1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9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39-92A6-7048-A0B5-CD2954202C07}" type="datetimeFigureOut">
              <a:rPr lang="en-US" smtClean="0"/>
              <a:t>1/16/19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D66F-B0D2-2E46-85E9-31F95A8F1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91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39-92A6-7048-A0B5-CD2954202C07}" type="datetimeFigureOut">
              <a:rPr lang="en-US" smtClean="0"/>
              <a:t>1/16/19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D66F-B0D2-2E46-85E9-31F95A8F1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90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39-92A6-7048-A0B5-CD2954202C07}" type="datetimeFigureOut">
              <a:rPr lang="en-US" smtClean="0"/>
              <a:t>1/16/19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D66F-B0D2-2E46-85E9-31F95A8F1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1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39-92A6-7048-A0B5-CD2954202C07}" type="datetimeFigureOut">
              <a:rPr lang="en-US" smtClean="0"/>
              <a:t>1/16/19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D66F-B0D2-2E46-85E9-31F95A8F1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5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39-92A6-7048-A0B5-CD2954202C07}" type="datetimeFigureOut">
              <a:rPr lang="en-US" smtClean="0"/>
              <a:t>1/16/19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D66F-B0D2-2E46-85E9-31F95A8F1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0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39-92A6-7048-A0B5-CD2954202C07}" type="datetimeFigureOut">
              <a:rPr lang="en-US" smtClean="0"/>
              <a:t>1/16/19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8D66F-B0D2-2E46-85E9-31F95A8F1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2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39-92A6-7048-A0B5-CD2954202C07}" type="datetimeFigureOut">
              <a:rPr lang="en-US" smtClean="0"/>
              <a:t>1/16/19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8D66F-B0D2-2E46-85E9-31F95A8F1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4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e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8" Type="http://schemas.openxmlformats.org/officeDocument/2006/relationships/image" Target="../media/image25.jpeg"/><Relationship Id="rId9" Type="http://schemas.openxmlformats.org/officeDocument/2006/relationships/image" Target="../media/image26.jpg"/><Relationship Id="rId10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jpg"/><Relationship Id="rId12" Type="http://schemas.openxmlformats.org/officeDocument/2006/relationships/image" Target="../media/image54.jpg"/><Relationship Id="rId13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48.jpg"/><Relationship Id="rId7" Type="http://schemas.openxmlformats.org/officeDocument/2006/relationships/image" Target="../media/image49.jpg"/><Relationship Id="rId8" Type="http://schemas.openxmlformats.org/officeDocument/2006/relationships/image" Target="../media/image50.jpg"/><Relationship Id="rId9" Type="http://schemas.openxmlformats.org/officeDocument/2006/relationships/image" Target="../media/image51.jpg"/><Relationship Id="rId10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png"/><Relationship Id="rId17" Type="http://schemas.openxmlformats.org/officeDocument/2006/relationships/image" Target="../media/image79.png"/><Relationship Id="rId18" Type="http://schemas.openxmlformats.org/officeDocument/2006/relationships/image" Target="../media/image80.png"/><Relationship Id="rId19" Type="http://schemas.openxmlformats.org/officeDocument/2006/relationships/image" Target="../media/image81.png"/><Relationship Id="rId63" Type="http://schemas.openxmlformats.org/officeDocument/2006/relationships/image" Target="../media/image125.png"/><Relationship Id="rId64" Type="http://schemas.openxmlformats.org/officeDocument/2006/relationships/image" Target="../media/image126.png"/><Relationship Id="rId65" Type="http://schemas.openxmlformats.org/officeDocument/2006/relationships/image" Target="../media/image127.png"/><Relationship Id="rId66" Type="http://schemas.openxmlformats.org/officeDocument/2006/relationships/image" Target="../media/image128.png"/><Relationship Id="rId67" Type="http://schemas.openxmlformats.org/officeDocument/2006/relationships/image" Target="../media/image129.png"/><Relationship Id="rId68" Type="http://schemas.openxmlformats.org/officeDocument/2006/relationships/image" Target="../media/image130.png"/><Relationship Id="rId69" Type="http://schemas.openxmlformats.org/officeDocument/2006/relationships/image" Target="../media/image131.png"/><Relationship Id="rId50" Type="http://schemas.openxmlformats.org/officeDocument/2006/relationships/image" Target="../media/image112.png"/><Relationship Id="rId51" Type="http://schemas.openxmlformats.org/officeDocument/2006/relationships/image" Target="../media/image113.png"/><Relationship Id="rId52" Type="http://schemas.openxmlformats.org/officeDocument/2006/relationships/image" Target="../media/image114.png"/><Relationship Id="rId53" Type="http://schemas.openxmlformats.org/officeDocument/2006/relationships/image" Target="../media/image115.png"/><Relationship Id="rId54" Type="http://schemas.openxmlformats.org/officeDocument/2006/relationships/image" Target="../media/image116.png"/><Relationship Id="rId55" Type="http://schemas.openxmlformats.org/officeDocument/2006/relationships/image" Target="../media/image117.png"/><Relationship Id="rId56" Type="http://schemas.openxmlformats.org/officeDocument/2006/relationships/image" Target="../media/image118.png"/><Relationship Id="rId57" Type="http://schemas.openxmlformats.org/officeDocument/2006/relationships/image" Target="../media/image119.png"/><Relationship Id="rId58" Type="http://schemas.openxmlformats.org/officeDocument/2006/relationships/image" Target="../media/image120.png"/><Relationship Id="rId59" Type="http://schemas.openxmlformats.org/officeDocument/2006/relationships/image" Target="../media/image121.png"/><Relationship Id="rId40" Type="http://schemas.openxmlformats.org/officeDocument/2006/relationships/image" Target="../media/image102.png"/><Relationship Id="rId41" Type="http://schemas.openxmlformats.org/officeDocument/2006/relationships/image" Target="../media/image103.png"/><Relationship Id="rId42" Type="http://schemas.openxmlformats.org/officeDocument/2006/relationships/image" Target="../media/image104.png"/><Relationship Id="rId43" Type="http://schemas.openxmlformats.org/officeDocument/2006/relationships/image" Target="../media/image105.png"/><Relationship Id="rId44" Type="http://schemas.openxmlformats.org/officeDocument/2006/relationships/image" Target="../media/image106.png"/><Relationship Id="rId45" Type="http://schemas.openxmlformats.org/officeDocument/2006/relationships/image" Target="../media/image107.png"/><Relationship Id="rId46" Type="http://schemas.openxmlformats.org/officeDocument/2006/relationships/image" Target="../media/image108.png"/><Relationship Id="rId47" Type="http://schemas.openxmlformats.org/officeDocument/2006/relationships/image" Target="../media/image109.png"/><Relationship Id="rId48" Type="http://schemas.openxmlformats.org/officeDocument/2006/relationships/image" Target="../media/image110.png"/><Relationship Id="rId49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30" Type="http://schemas.openxmlformats.org/officeDocument/2006/relationships/image" Target="../media/image92.png"/><Relationship Id="rId31" Type="http://schemas.openxmlformats.org/officeDocument/2006/relationships/image" Target="../media/image93.png"/><Relationship Id="rId32" Type="http://schemas.openxmlformats.org/officeDocument/2006/relationships/image" Target="../media/image94.png"/><Relationship Id="rId33" Type="http://schemas.openxmlformats.org/officeDocument/2006/relationships/image" Target="../media/image95.png"/><Relationship Id="rId34" Type="http://schemas.openxmlformats.org/officeDocument/2006/relationships/image" Target="../media/image96.png"/><Relationship Id="rId35" Type="http://schemas.openxmlformats.org/officeDocument/2006/relationships/image" Target="../media/image97.png"/><Relationship Id="rId36" Type="http://schemas.openxmlformats.org/officeDocument/2006/relationships/image" Target="../media/image98.png"/><Relationship Id="rId37" Type="http://schemas.openxmlformats.org/officeDocument/2006/relationships/image" Target="../media/image99.png"/><Relationship Id="rId38" Type="http://schemas.openxmlformats.org/officeDocument/2006/relationships/image" Target="../media/image100.jpeg"/><Relationship Id="rId39" Type="http://schemas.openxmlformats.org/officeDocument/2006/relationships/image" Target="../media/image101.png"/><Relationship Id="rId70" Type="http://schemas.openxmlformats.org/officeDocument/2006/relationships/image" Target="../media/image132.png"/><Relationship Id="rId71" Type="http://schemas.openxmlformats.org/officeDocument/2006/relationships/image" Target="../media/image133.png"/><Relationship Id="rId72" Type="http://schemas.openxmlformats.org/officeDocument/2006/relationships/image" Target="../media/image134.png"/><Relationship Id="rId20" Type="http://schemas.openxmlformats.org/officeDocument/2006/relationships/image" Target="../media/image82.png"/><Relationship Id="rId21" Type="http://schemas.openxmlformats.org/officeDocument/2006/relationships/image" Target="../media/image83.png"/><Relationship Id="rId22" Type="http://schemas.openxmlformats.org/officeDocument/2006/relationships/image" Target="../media/image84.png"/><Relationship Id="rId23" Type="http://schemas.openxmlformats.org/officeDocument/2006/relationships/image" Target="../media/image85.png"/><Relationship Id="rId24" Type="http://schemas.openxmlformats.org/officeDocument/2006/relationships/image" Target="../media/image86.png"/><Relationship Id="rId25" Type="http://schemas.openxmlformats.org/officeDocument/2006/relationships/image" Target="../media/image87.png"/><Relationship Id="rId26" Type="http://schemas.openxmlformats.org/officeDocument/2006/relationships/image" Target="../media/image88.png"/><Relationship Id="rId27" Type="http://schemas.openxmlformats.org/officeDocument/2006/relationships/image" Target="../media/image89.png"/><Relationship Id="rId28" Type="http://schemas.openxmlformats.org/officeDocument/2006/relationships/image" Target="../media/image90.png"/><Relationship Id="rId29" Type="http://schemas.openxmlformats.org/officeDocument/2006/relationships/image" Target="../media/image91.png"/><Relationship Id="rId73" Type="http://schemas.openxmlformats.org/officeDocument/2006/relationships/image" Target="../media/image135.png"/><Relationship Id="rId74" Type="http://schemas.openxmlformats.org/officeDocument/2006/relationships/image" Target="../media/image136.png"/><Relationship Id="rId75" Type="http://schemas.openxmlformats.org/officeDocument/2006/relationships/image" Target="../media/image137.png"/><Relationship Id="rId76" Type="http://schemas.openxmlformats.org/officeDocument/2006/relationships/image" Target="../media/image138.png"/><Relationship Id="rId77" Type="http://schemas.openxmlformats.org/officeDocument/2006/relationships/image" Target="../media/image139.png"/><Relationship Id="rId60" Type="http://schemas.openxmlformats.org/officeDocument/2006/relationships/image" Target="../media/image122.png"/><Relationship Id="rId61" Type="http://schemas.openxmlformats.org/officeDocument/2006/relationships/image" Target="../media/image123.png"/><Relationship Id="rId62" Type="http://schemas.openxmlformats.org/officeDocument/2006/relationships/image" Target="../media/image124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2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4" Type="http://schemas.openxmlformats.org/officeDocument/2006/relationships/image" Target="../media/image142.jpg"/><Relationship Id="rId5" Type="http://schemas.openxmlformats.org/officeDocument/2006/relationships/image" Target="../media/image143.jpeg"/><Relationship Id="rId6" Type="http://schemas.openxmlformats.org/officeDocument/2006/relationships/image" Target="../media/image144.jpeg"/><Relationship Id="rId7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4" Type="http://schemas.openxmlformats.org/officeDocument/2006/relationships/image" Target="../media/image63.jpg"/><Relationship Id="rId5" Type="http://schemas.openxmlformats.org/officeDocument/2006/relationships/image" Target="../media/image32.jpg"/><Relationship Id="rId6" Type="http://schemas.openxmlformats.org/officeDocument/2006/relationships/image" Target="../media/image149.jpg"/><Relationship Id="rId7" Type="http://schemas.openxmlformats.org/officeDocument/2006/relationships/image" Target="../media/image150.jpg"/><Relationship Id="rId8" Type="http://schemas.openxmlformats.org/officeDocument/2006/relationships/image" Target="../media/image151.jpeg"/><Relationship Id="rId9" Type="http://schemas.openxmlformats.org/officeDocument/2006/relationships/image" Target="../media/image152.jpg"/><Relationship Id="rId10" Type="http://schemas.openxmlformats.org/officeDocument/2006/relationships/image" Target="../media/image15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oleObject" Target="../embeddings/oleObject2.bin"/><Relationship Id="rId9" Type="http://schemas.openxmlformats.org/officeDocument/2006/relationships/image" Target="../media/image5.emf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Relationship Id="rId3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5.emf"/><Relationship Id="rId7" Type="http://schemas.openxmlformats.org/officeDocument/2006/relationships/oleObject" Target="../embeddings/oleObject5.bin"/><Relationship Id="rId8" Type="http://schemas.openxmlformats.org/officeDocument/2006/relationships/oleObject" Target="../embeddings/oleObject6.bin"/><Relationship Id="rId9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8091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Some History and Prospects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014" y="2653865"/>
            <a:ext cx="9055986" cy="3180857"/>
          </a:xfrm>
        </p:spPr>
        <p:txBody>
          <a:bodyPr/>
          <a:lstStyle/>
          <a:p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R.Weiss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MIT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Multi-Messenger Astronomy in the Era of LIGO-India</a:t>
            </a:r>
          </a:p>
          <a:p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Khandala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India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January 17, 2019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19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llings_sauls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" y="575366"/>
            <a:ext cx="1828800" cy="1258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282" y="1919102"/>
            <a:ext cx="891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H. Billing</a:t>
            </a:r>
          </a:p>
        </p:txBody>
      </p:sp>
      <p:pic>
        <p:nvPicPr>
          <p:cNvPr id="2" name="Picture 1" descr="schill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07" y="389432"/>
            <a:ext cx="1371600" cy="1665716"/>
          </a:xfrm>
          <a:prstGeom prst="rect">
            <a:avLst/>
          </a:prstGeom>
        </p:spPr>
      </p:pic>
      <p:pic>
        <p:nvPicPr>
          <p:cNvPr id="3" name="Picture 2" descr="james_houg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37" y="2339247"/>
            <a:ext cx="1463040" cy="1760607"/>
          </a:xfrm>
          <a:prstGeom prst="rect">
            <a:avLst/>
          </a:prstGeom>
        </p:spPr>
      </p:pic>
      <p:pic>
        <p:nvPicPr>
          <p:cNvPr id="7" name="Picture 6" descr="dhs_dd_jf_1.5_mete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44" y="4816326"/>
            <a:ext cx="2286000" cy="1515140"/>
          </a:xfrm>
          <a:prstGeom prst="rect">
            <a:avLst/>
          </a:prstGeom>
        </p:spPr>
      </p:pic>
      <p:pic>
        <p:nvPicPr>
          <p:cNvPr id="8" name="Picture 7" descr="drever_cropjp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2" y="2355729"/>
            <a:ext cx="1645920" cy="18352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99934" y="2109508"/>
            <a:ext cx="1257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R. Schilling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7885430" y="2109508"/>
            <a:ext cx="98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A. </a:t>
            </a:r>
            <a:r>
              <a:rPr lang="en-US" sz="1000" dirty="0" err="1" smtClean="0"/>
              <a:t>Rudiger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8890" y="2078730"/>
            <a:ext cx="1837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Max Planck </a:t>
            </a:r>
            <a:r>
              <a:rPr lang="en-US" sz="1400" dirty="0" err="1" smtClean="0"/>
              <a:t>Garching</a:t>
            </a:r>
            <a:endParaRPr lang="en-US" sz="14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659642" y="4307840"/>
            <a:ext cx="8407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R. </a:t>
            </a:r>
            <a:r>
              <a:rPr lang="en-US" sz="1000" dirty="0" err="1" smtClean="0"/>
              <a:t>Drever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07346" y="4206456"/>
            <a:ext cx="12153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J. Hough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172720" y="4114405"/>
            <a:ext cx="899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Glasgow 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83209" y="20100"/>
            <a:ext cx="540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Initial </a:t>
            </a:r>
            <a:r>
              <a:rPr lang="en-US" dirty="0" err="1" smtClean="0">
                <a:solidFill>
                  <a:srgbClr val="0000FF"/>
                </a:solidFill>
              </a:rPr>
              <a:t>interferometric</a:t>
            </a:r>
            <a:r>
              <a:rPr lang="en-US" dirty="0" smtClean="0">
                <a:solidFill>
                  <a:srgbClr val="0000FF"/>
                </a:solidFill>
              </a:rPr>
              <a:t> GW detector groups late 1970’s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2720" y="5569466"/>
            <a:ext cx="69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20204" y="6369566"/>
            <a:ext cx="3578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J. </a:t>
            </a:r>
            <a:r>
              <a:rPr lang="en-US" sz="1000" dirty="0" err="1" smtClean="0"/>
              <a:t>Livas</a:t>
            </a:r>
            <a:r>
              <a:rPr lang="en-US" sz="1000" dirty="0" smtClean="0"/>
              <a:t> , D.H. Shoemaker, D. Dewey</a:t>
            </a:r>
            <a:endParaRPr lang="en-US" sz="1000" dirty="0"/>
          </a:p>
        </p:txBody>
      </p:sp>
      <p:pic>
        <p:nvPicPr>
          <p:cNvPr id="18" name="Picture 17" descr="hwar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121" y="2611033"/>
            <a:ext cx="1463040" cy="16130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57770" y="4347238"/>
            <a:ext cx="132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H. Ward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0012" y="1935553"/>
            <a:ext cx="88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L. </a:t>
            </a:r>
            <a:r>
              <a:rPr lang="en-US" sz="1000" dirty="0" err="1" smtClean="0"/>
              <a:t>Schnupp</a:t>
            </a:r>
            <a:endParaRPr lang="en-US" sz="1000" dirty="0"/>
          </a:p>
        </p:txBody>
      </p:sp>
      <p:pic>
        <p:nvPicPr>
          <p:cNvPr id="21" name="Picture 20" descr="brian_meers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74" t="12582" r="53192" b="11764"/>
          <a:stretch/>
        </p:blipFill>
        <p:spPr>
          <a:xfrm rot="5400000">
            <a:off x="5299606" y="2385832"/>
            <a:ext cx="1828800" cy="159924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58921" y="4224128"/>
            <a:ext cx="16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B. </a:t>
            </a:r>
            <a:r>
              <a:rPr lang="en-US" sz="1000" dirty="0" err="1" smtClean="0"/>
              <a:t>Meers</a:t>
            </a:r>
            <a:endParaRPr lang="en-US" sz="1000" dirty="0"/>
          </a:p>
        </p:txBody>
      </p:sp>
      <p:pic>
        <p:nvPicPr>
          <p:cNvPr id="23" name="Picture 22" descr="Liese_Schnupp_cro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82" y="575366"/>
            <a:ext cx="1280160" cy="1272371"/>
          </a:xfrm>
          <a:prstGeom prst="rect">
            <a:avLst/>
          </a:prstGeom>
        </p:spPr>
      </p:pic>
      <p:pic>
        <p:nvPicPr>
          <p:cNvPr id="24" name="Picture 23" descr="maischberger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660" y="712532"/>
            <a:ext cx="1316736" cy="1121664"/>
          </a:xfrm>
          <a:prstGeom prst="rect">
            <a:avLst/>
          </a:prstGeom>
        </p:spPr>
      </p:pic>
      <p:pic>
        <p:nvPicPr>
          <p:cNvPr id="25" name="Picture 24" descr="winkler_crop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77" y="544454"/>
            <a:ext cx="1112520" cy="137464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922736" y="2024832"/>
            <a:ext cx="844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W.Winkler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3406040" y="1986398"/>
            <a:ext cx="1242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K</a:t>
            </a:r>
            <a:r>
              <a:rPr lang="en-US" sz="1000" smtClean="0"/>
              <a:t>. </a:t>
            </a:r>
            <a:r>
              <a:rPr lang="en-US" sz="1000" dirty="0" err="1" smtClean="0"/>
              <a:t>Maischberger</a:t>
            </a:r>
            <a:endParaRPr lang="en-US" sz="1000" dirty="0"/>
          </a:p>
        </p:txBody>
      </p:sp>
      <p:pic>
        <p:nvPicPr>
          <p:cNvPr id="29" name="Picture 28" descr="qpr1972_crop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62" y="4470349"/>
            <a:ext cx="2743200" cy="2244879"/>
          </a:xfrm>
          <a:prstGeom prst="rect">
            <a:avLst/>
          </a:prstGeom>
        </p:spPr>
      </p:pic>
      <p:pic>
        <p:nvPicPr>
          <p:cNvPr id="28" name="Picture 27" descr="albrecht_rudiger_crop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03" y="565399"/>
            <a:ext cx="1508760" cy="144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3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F_bluebook_1983_p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0" t="9422" b="30996"/>
          <a:stretch/>
        </p:blipFill>
        <p:spPr>
          <a:xfrm>
            <a:off x="0" y="586274"/>
            <a:ext cx="6570544" cy="5480188"/>
          </a:xfrm>
          <a:prstGeom prst="rect">
            <a:avLst/>
          </a:prstGeom>
        </p:spPr>
      </p:pic>
      <p:pic>
        <p:nvPicPr>
          <p:cNvPr id="2" name="Picture 1" descr="peter_saulson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33" y="116771"/>
            <a:ext cx="2743200" cy="2884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2900" y="3048297"/>
            <a:ext cx="2166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P. </a:t>
            </a:r>
            <a:r>
              <a:rPr lang="en-US" sz="1400" dirty="0" err="1" smtClean="0"/>
              <a:t>Saulson</a:t>
            </a:r>
            <a:endParaRPr lang="en-US" sz="1400" dirty="0"/>
          </a:p>
        </p:txBody>
      </p:sp>
      <p:pic>
        <p:nvPicPr>
          <p:cNvPr id="5" name="Picture 4" descr="stan_whitcomb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33" y="3455313"/>
            <a:ext cx="3017520" cy="2786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2900" y="6388100"/>
            <a:ext cx="226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S. Whitcomb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3946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nsf_pac_deser_Page_2_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400800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2895600" y="5257800"/>
            <a:ext cx="44196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nsf_pac_deser_Page_3_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629400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4724400" y="1752600"/>
            <a:ext cx="17526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nsf_pac_deser_Page_1_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0"/>
            <a:ext cx="4914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04800" y="457200"/>
            <a:ext cx="17526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Subcommittee:</a:t>
            </a:r>
          </a:p>
          <a:p>
            <a:pPr>
              <a:spcBef>
                <a:spcPct val="50000"/>
              </a:spcBef>
            </a:pPr>
            <a:r>
              <a:rPr lang="en-US" sz="1200"/>
              <a:t>G. Baym</a:t>
            </a:r>
          </a:p>
          <a:p>
            <a:pPr>
              <a:spcBef>
                <a:spcPct val="50000"/>
              </a:spcBef>
            </a:pPr>
            <a:r>
              <a:rPr lang="en-US" sz="1200"/>
              <a:t>S. Deser</a:t>
            </a:r>
          </a:p>
          <a:p>
            <a:pPr>
              <a:spcBef>
                <a:spcPct val="50000"/>
              </a:spcBef>
            </a:pPr>
            <a:r>
              <a:rPr lang="en-US" sz="1200"/>
              <a:t>R. Schwitters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er_committee_repor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6"/>
          <a:stretch/>
        </p:blipFill>
        <p:spPr>
          <a:xfrm>
            <a:off x="1358900" y="571500"/>
            <a:ext cx="6400800" cy="524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5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rwin_letter_198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2647950" y="2978150"/>
            <a:ext cx="3714750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647950" y="3263900"/>
            <a:ext cx="37147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647950" y="3556000"/>
            <a:ext cx="2413000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10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er_study_repo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0903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1073666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Report to the NSF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000" y="1727200"/>
            <a:ext cx="3937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Panel on </a:t>
            </a:r>
            <a:r>
              <a:rPr lang="en-US" sz="1600" dirty="0" err="1" smtClean="0"/>
              <a:t>interferometric</a:t>
            </a:r>
            <a:r>
              <a:rPr lang="en-US" sz="1600" dirty="0" smtClean="0"/>
              <a:t> observatories for</a:t>
            </a:r>
          </a:p>
          <a:p>
            <a:r>
              <a:rPr lang="en-US" sz="1600" dirty="0" smtClean="0"/>
              <a:t>Gravitational waves   January 1987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6598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er_study_repo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4862234" cy="6858000"/>
          </a:xfrm>
          <a:prstGeom prst="rect">
            <a:avLst/>
          </a:prstGeom>
        </p:spPr>
      </p:pic>
      <p:pic>
        <p:nvPicPr>
          <p:cNvPr id="3" name="Picture 2" descr="andrew_sessler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3515868"/>
            <a:ext cx="2468880" cy="2091690"/>
          </a:xfrm>
          <a:prstGeom prst="rect">
            <a:avLst/>
          </a:prstGeom>
        </p:spPr>
      </p:pic>
      <p:pic>
        <p:nvPicPr>
          <p:cNvPr id="6" name="Picture 5" descr="boyce_mcdaniel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3422650"/>
            <a:ext cx="1828800" cy="2313432"/>
          </a:xfrm>
          <a:prstGeom prst="rect">
            <a:avLst/>
          </a:prstGeom>
        </p:spPr>
      </p:pic>
      <p:pic>
        <p:nvPicPr>
          <p:cNvPr id="7" name="Picture 6" descr="garwin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94" y="3227832"/>
            <a:ext cx="2011680" cy="2687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2200" y="5915568"/>
            <a:ext cx="162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Sessler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784600" y="6069456"/>
            <a:ext cx="1663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B. McDaniel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451600" y="6069456"/>
            <a:ext cx="1550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R. </a:t>
            </a:r>
            <a:r>
              <a:rPr lang="en-US" sz="1400" dirty="0" err="1" smtClean="0"/>
              <a:t>Garwin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646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ser Interferometer Gravitational Wave_v1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7" b="9015"/>
          <a:stretch/>
        </p:blipFill>
        <p:spPr>
          <a:xfrm>
            <a:off x="2141220" y="2006599"/>
            <a:ext cx="4101477" cy="4760445"/>
          </a:xfrm>
          <a:prstGeom prst="rect">
            <a:avLst/>
          </a:prstGeom>
        </p:spPr>
      </p:pic>
      <p:pic>
        <p:nvPicPr>
          <p:cNvPr id="3" name="Picture 2" descr="Drever cop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b="21875"/>
          <a:stretch/>
        </p:blipFill>
        <p:spPr>
          <a:xfrm>
            <a:off x="393700" y="177800"/>
            <a:ext cx="1645920" cy="1498600"/>
          </a:xfrm>
          <a:prstGeom prst="rect">
            <a:avLst/>
          </a:prstGeom>
        </p:spPr>
      </p:pic>
      <p:pic>
        <p:nvPicPr>
          <p:cNvPr id="4" name="Picture 3" descr="vogt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0" y="88900"/>
            <a:ext cx="1478280" cy="1828800"/>
          </a:xfrm>
          <a:prstGeom prst="rect">
            <a:avLst/>
          </a:prstGeom>
        </p:spPr>
      </p:pic>
      <p:pic>
        <p:nvPicPr>
          <p:cNvPr id="5" name="Picture 4" descr="Kip_Thorne_at_Caltech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" b="4741"/>
          <a:stretch/>
        </p:blipFill>
        <p:spPr>
          <a:xfrm>
            <a:off x="7200900" y="88900"/>
            <a:ext cx="1645920" cy="1803400"/>
          </a:xfrm>
          <a:prstGeom prst="rect">
            <a:avLst/>
          </a:prstGeom>
        </p:spPr>
      </p:pic>
      <p:pic>
        <p:nvPicPr>
          <p:cNvPr id="6" name="Picture 5" descr="raab_cro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006600"/>
            <a:ext cx="1371600" cy="1799617"/>
          </a:xfrm>
          <a:prstGeom prst="rect">
            <a:avLst/>
          </a:prstGeom>
        </p:spPr>
      </p:pic>
      <p:pic>
        <p:nvPicPr>
          <p:cNvPr id="7" name="Picture 6" descr="althouse_crop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215900"/>
            <a:ext cx="1524000" cy="1460500"/>
          </a:xfrm>
          <a:prstGeom prst="rect">
            <a:avLst/>
          </a:prstGeom>
        </p:spPr>
      </p:pic>
      <p:pic>
        <p:nvPicPr>
          <p:cNvPr id="8" name="Picture 7" descr="asiri_crop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286" y="2171700"/>
            <a:ext cx="1091946" cy="1310640"/>
          </a:xfrm>
          <a:prstGeom prst="rect">
            <a:avLst/>
          </a:prstGeom>
        </p:spPr>
      </p:pic>
      <p:pic>
        <p:nvPicPr>
          <p:cNvPr id="9" name="Picture 8" descr="savage_cro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220" y="2088336"/>
            <a:ext cx="1371600" cy="1394004"/>
          </a:xfrm>
          <a:prstGeom prst="rect">
            <a:avLst/>
          </a:prstGeom>
        </p:spPr>
      </p:pic>
      <p:pic>
        <p:nvPicPr>
          <p:cNvPr id="10" name="Picture 9" descr="worden_crop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286" y="3707255"/>
            <a:ext cx="1280160" cy="1491449"/>
          </a:xfrm>
          <a:prstGeom prst="rect">
            <a:avLst/>
          </a:prstGeom>
        </p:spPr>
      </p:pic>
      <p:pic>
        <p:nvPicPr>
          <p:cNvPr id="11" name="Picture 10" descr="zucker_cropjpg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030" y="3707255"/>
            <a:ext cx="1371600" cy="1433015"/>
          </a:xfrm>
          <a:prstGeom prst="rect">
            <a:avLst/>
          </a:prstGeom>
        </p:spPr>
      </p:pic>
      <p:pic>
        <p:nvPicPr>
          <p:cNvPr id="12" name="Picture 11" descr="jones_crop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652" y="5412965"/>
            <a:ext cx="1371600" cy="12822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4550" y="1683950"/>
            <a:ext cx="1576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R.Drever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44550" y="3883701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F. </a:t>
            </a:r>
            <a:r>
              <a:rPr lang="en-US" sz="1200" dirty="0" err="1" smtClean="0"/>
              <a:t>Raab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0400" y="1917700"/>
            <a:ext cx="1158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Vogt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194300" y="1729601"/>
            <a:ext cx="1037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W. </a:t>
            </a:r>
            <a:r>
              <a:rPr lang="en-US" sz="1200" dirty="0" err="1" smtClean="0"/>
              <a:t>Althouse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692390" y="1831587"/>
            <a:ext cx="1452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K. Thorne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370574" y="3488690"/>
            <a:ext cx="1104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F. </a:t>
            </a:r>
            <a:r>
              <a:rPr lang="en-US" sz="1200" dirty="0" err="1" smtClean="0"/>
              <a:t>Asiri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754620" y="3488690"/>
            <a:ext cx="109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Savage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413500" y="5194979"/>
            <a:ext cx="1022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J. Worden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995920" y="5135966"/>
            <a:ext cx="1148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M. </a:t>
            </a:r>
            <a:r>
              <a:rPr lang="en-US" sz="1200" dirty="0" err="1" smtClean="0"/>
              <a:t>Zucker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551420" y="6648450"/>
            <a:ext cx="177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L.Jones</a:t>
            </a:r>
            <a:endParaRPr lang="en-US" sz="1200" dirty="0"/>
          </a:p>
        </p:txBody>
      </p:sp>
      <p:pic>
        <p:nvPicPr>
          <p:cNvPr id="23" name="Picture 22" descr="rwfancypixcrop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" y="4287931"/>
            <a:ext cx="1188720" cy="147738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84726" y="5887676"/>
            <a:ext cx="1256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Weiss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423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39607"/>
            <a:ext cx="8229600" cy="817701"/>
          </a:xfrm>
        </p:spPr>
        <p:txBody>
          <a:bodyPr/>
          <a:lstStyle/>
          <a:p>
            <a:r>
              <a:rPr lang="en-US" dirty="0" smtClean="0"/>
              <a:t>Einstein 1916</a:t>
            </a:r>
            <a:endParaRPr lang="en-US" dirty="0"/>
          </a:p>
        </p:txBody>
      </p:sp>
      <p:pic>
        <p:nvPicPr>
          <p:cNvPr id="5" name="Picture 4" descr="einstein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5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WINDOWS\Desktop\Powerpoint folder\100OLYMP\o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/>
          <a:stretch>
            <a:fillRect/>
          </a:stretch>
        </p:blipFill>
        <p:spPr bwMode="auto">
          <a:xfrm>
            <a:off x="685799" y="538433"/>
            <a:ext cx="3657600" cy="304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Documents and Settings\ajw\Desktop\DSCF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141" y="732210"/>
            <a:ext cx="3657600" cy="274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29013" y="138323"/>
            <a:ext cx="5142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 meter prototype at Caltech</a:t>
            </a:r>
            <a:endParaRPr lang="en-US" sz="2000" dirty="0"/>
          </a:p>
        </p:txBody>
      </p:sp>
      <p:pic>
        <p:nvPicPr>
          <p:cNvPr id="5" name="Picture 4" descr="Pages from Garching 30 mPhysRevD.38.423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60" y="3584331"/>
            <a:ext cx="5943600" cy="327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4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vgrp20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02984"/>
            <a:ext cx="6400800" cy="4512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6011" y="152241"/>
            <a:ext cx="327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Meter Prototype at MIT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8762" y="5380672"/>
            <a:ext cx="84750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of LIGO alignment system</a:t>
            </a:r>
          </a:p>
          <a:p>
            <a:r>
              <a:rPr lang="en-US" dirty="0" smtClean="0"/>
              <a:t>Test of power recycled Michelson-</a:t>
            </a:r>
            <a:r>
              <a:rPr lang="en-US" dirty="0" err="1" smtClean="0"/>
              <a:t>Fabry</a:t>
            </a:r>
            <a:r>
              <a:rPr lang="en-US" dirty="0" smtClean="0"/>
              <a:t> Perot interferometer  @ 0.5 and 1.06 microns</a:t>
            </a:r>
          </a:p>
          <a:p>
            <a:r>
              <a:rPr lang="en-US" dirty="0" smtClean="0"/>
              <a:t>Test of suspended power recycled Michelson</a:t>
            </a:r>
          </a:p>
          <a:p>
            <a:r>
              <a:rPr lang="en-US" dirty="0" smtClean="0"/>
              <a:t>Perturbed Optics Modeling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8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ry_barish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52400"/>
            <a:ext cx="2743200" cy="4114800"/>
          </a:xfrm>
          <a:prstGeom prst="rect">
            <a:avLst/>
          </a:prstGeom>
        </p:spPr>
      </p:pic>
      <p:pic>
        <p:nvPicPr>
          <p:cNvPr id="3" name="Picture 2" descr="gsand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1906814"/>
            <a:ext cx="2743200" cy="4441371"/>
          </a:xfrm>
          <a:prstGeom prst="rect">
            <a:avLst/>
          </a:prstGeom>
        </p:spPr>
      </p:pic>
      <p:pic>
        <p:nvPicPr>
          <p:cNvPr id="4" name="Picture 3" descr="albert_lazzarin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673100"/>
            <a:ext cx="1778000" cy="1778000"/>
          </a:xfrm>
          <a:prstGeom prst="rect">
            <a:avLst/>
          </a:prstGeom>
        </p:spPr>
      </p:pic>
      <p:pic>
        <p:nvPicPr>
          <p:cNvPr id="5" name="Picture 4" descr="dennis_coy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4127500"/>
            <a:ext cx="2032000" cy="203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5500" y="4403923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B. </a:t>
            </a:r>
            <a:r>
              <a:rPr lang="en-US" sz="1400" dirty="0" err="1" smtClean="0"/>
              <a:t>Barish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949700" y="6411685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G. Sanders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327900" y="25146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Lazzarini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480300" y="6257796"/>
            <a:ext cx="177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D. Coyne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43300" y="177887"/>
            <a:ext cx="3352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The real start</a:t>
            </a:r>
          </a:p>
          <a:p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smtClean="0">
                <a:solidFill>
                  <a:srgbClr val="0000FF"/>
                </a:solidFill>
              </a:rPr>
              <a:t>      1994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9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/>
          <p:nvPr/>
        </p:nvPicPr>
        <p:blipFill>
          <a:blip r:embed="rId2"/>
          <a:stretch>
            <a:fillRect/>
          </a:stretch>
        </p:blipFill>
        <p:spPr>
          <a:xfrm>
            <a:off x="3068928" y="3152203"/>
            <a:ext cx="663552" cy="580669"/>
          </a:xfrm>
          <a:prstGeom prst="rect">
            <a:avLst/>
          </a:prstGeom>
          <a:ln>
            <a:noFill/>
          </a:ln>
        </p:spPr>
      </p:pic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1824768" y="1078385"/>
            <a:ext cx="1866240" cy="314175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4"/>
          <a:stretch>
            <a:fillRect/>
          </a:stretch>
        </p:blipFill>
        <p:spPr>
          <a:xfrm>
            <a:off x="746496" y="1982701"/>
            <a:ext cx="912384" cy="746574"/>
          </a:xfrm>
          <a:prstGeom prst="rect">
            <a:avLst/>
          </a:prstGeom>
          <a:ln>
            <a:noFill/>
          </a:ln>
        </p:spPr>
      </p:pic>
      <p:pic>
        <p:nvPicPr>
          <p:cNvPr id="42" name="Picture 41"/>
          <p:cNvPicPr/>
          <p:nvPr/>
        </p:nvPicPr>
        <p:blipFill>
          <a:blip r:embed="rId5"/>
          <a:stretch>
            <a:fillRect/>
          </a:stretch>
        </p:blipFill>
        <p:spPr>
          <a:xfrm>
            <a:off x="4644864" y="1571856"/>
            <a:ext cx="1193871" cy="419009"/>
          </a:xfrm>
          <a:prstGeom prst="rect">
            <a:avLst/>
          </a:prstGeom>
          <a:ln>
            <a:noFill/>
          </a:ln>
        </p:spPr>
      </p:pic>
      <p:pic>
        <p:nvPicPr>
          <p:cNvPr id="43" name="Picture 42"/>
          <p:cNvPicPr/>
          <p:nvPr/>
        </p:nvPicPr>
        <p:blipFill>
          <a:blip r:embed="rId6"/>
          <a:stretch>
            <a:fillRect/>
          </a:stretch>
        </p:blipFill>
        <p:spPr>
          <a:xfrm>
            <a:off x="7111305" y="5336080"/>
            <a:ext cx="1951143" cy="386024"/>
          </a:xfrm>
          <a:prstGeom prst="rect">
            <a:avLst/>
          </a:prstGeom>
          <a:ln>
            <a:noFill/>
          </a:ln>
        </p:spPr>
      </p:pic>
      <p:pic>
        <p:nvPicPr>
          <p:cNvPr id="44" name="Picture 43"/>
          <p:cNvPicPr/>
          <p:nvPr/>
        </p:nvPicPr>
        <p:blipFill>
          <a:blip r:embed="rId7"/>
          <a:stretch>
            <a:fillRect/>
          </a:stretch>
        </p:blipFill>
        <p:spPr>
          <a:xfrm>
            <a:off x="1783296" y="5939936"/>
            <a:ext cx="1451520" cy="414764"/>
          </a:xfrm>
          <a:prstGeom prst="rect">
            <a:avLst/>
          </a:prstGeom>
          <a:ln>
            <a:noFill/>
          </a:ln>
        </p:spPr>
      </p:pic>
      <p:pic>
        <p:nvPicPr>
          <p:cNvPr id="45" name="Picture 44"/>
          <p:cNvPicPr/>
          <p:nvPr/>
        </p:nvPicPr>
        <p:blipFill>
          <a:blip r:embed="rId8"/>
          <a:stretch>
            <a:fillRect/>
          </a:stretch>
        </p:blipFill>
        <p:spPr>
          <a:xfrm>
            <a:off x="5022684" y="2488581"/>
            <a:ext cx="570158" cy="647946"/>
          </a:xfrm>
          <a:prstGeom prst="rect">
            <a:avLst/>
          </a:prstGeom>
          <a:ln>
            <a:noFill/>
          </a:ln>
        </p:spPr>
      </p:pic>
      <p:pic>
        <p:nvPicPr>
          <p:cNvPr id="46" name="Picture 45"/>
          <p:cNvPicPr/>
          <p:nvPr/>
        </p:nvPicPr>
        <p:blipFill>
          <a:blip r:embed="rId9"/>
          <a:stretch>
            <a:fillRect/>
          </a:stretch>
        </p:blipFill>
        <p:spPr>
          <a:xfrm>
            <a:off x="4769280" y="3765857"/>
            <a:ext cx="1278774" cy="636515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/>
          <p:nvPr/>
        </p:nvPicPr>
        <p:blipFill>
          <a:blip r:embed="rId10"/>
          <a:stretch>
            <a:fillRect/>
          </a:stretch>
        </p:blipFill>
        <p:spPr>
          <a:xfrm>
            <a:off x="82944" y="3566967"/>
            <a:ext cx="995328" cy="829527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/>
          <p:nvPr/>
        </p:nvPicPr>
        <p:blipFill>
          <a:blip r:embed="rId11"/>
          <a:stretch>
            <a:fillRect/>
          </a:stretch>
        </p:blipFill>
        <p:spPr>
          <a:xfrm>
            <a:off x="2121276" y="3670168"/>
            <a:ext cx="832379" cy="830833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/>
          <p:nvPr/>
        </p:nvPicPr>
        <p:blipFill>
          <a:blip r:embed="rId12"/>
          <a:stretch>
            <a:fillRect/>
          </a:stretch>
        </p:blipFill>
        <p:spPr>
          <a:xfrm>
            <a:off x="3732480" y="2654487"/>
            <a:ext cx="663552" cy="784132"/>
          </a:xfrm>
          <a:prstGeom prst="rect">
            <a:avLst/>
          </a:prstGeom>
          <a:ln>
            <a:noFill/>
          </a:ln>
        </p:spPr>
      </p:pic>
      <p:pic>
        <p:nvPicPr>
          <p:cNvPr id="50" name="Picture 49"/>
          <p:cNvPicPr/>
          <p:nvPr/>
        </p:nvPicPr>
        <p:blipFill>
          <a:blip r:embed="rId13"/>
          <a:stretch>
            <a:fillRect/>
          </a:stretch>
        </p:blipFill>
        <p:spPr>
          <a:xfrm>
            <a:off x="6801408" y="3394856"/>
            <a:ext cx="746496" cy="735144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14"/>
          <a:stretch>
            <a:fillRect/>
          </a:stretch>
        </p:blipFill>
        <p:spPr>
          <a:xfrm>
            <a:off x="3234816" y="4645352"/>
            <a:ext cx="776539" cy="793276"/>
          </a:xfrm>
          <a:prstGeom prst="rect">
            <a:avLst/>
          </a:prstGeom>
          <a:ln>
            <a:noFill/>
          </a:ln>
        </p:spPr>
      </p:pic>
      <p:pic>
        <p:nvPicPr>
          <p:cNvPr id="52" name="Picture 51"/>
          <p:cNvPicPr/>
          <p:nvPr/>
        </p:nvPicPr>
        <p:blipFill>
          <a:blip r:embed="rId15"/>
          <a:stretch>
            <a:fillRect/>
          </a:stretch>
        </p:blipFill>
        <p:spPr>
          <a:xfrm>
            <a:off x="5142528" y="6221453"/>
            <a:ext cx="1127908" cy="556175"/>
          </a:xfrm>
          <a:prstGeom prst="rect">
            <a:avLst/>
          </a:prstGeom>
          <a:ln>
            <a:noFill/>
          </a:ln>
        </p:spPr>
      </p:pic>
      <p:pic>
        <p:nvPicPr>
          <p:cNvPr id="53" name="Picture 52"/>
          <p:cNvPicPr/>
          <p:nvPr/>
        </p:nvPicPr>
        <p:blipFill>
          <a:blip r:embed="rId16"/>
          <a:stretch>
            <a:fillRect/>
          </a:stretch>
        </p:blipFill>
        <p:spPr>
          <a:xfrm>
            <a:off x="767069" y="4435684"/>
            <a:ext cx="1552424" cy="427827"/>
          </a:xfrm>
          <a:prstGeom prst="rect">
            <a:avLst/>
          </a:prstGeom>
          <a:ln>
            <a:noFill/>
          </a:ln>
        </p:spPr>
      </p:pic>
      <p:pic>
        <p:nvPicPr>
          <p:cNvPr id="54" name="Picture 53"/>
          <p:cNvPicPr/>
          <p:nvPr/>
        </p:nvPicPr>
        <p:blipFill>
          <a:blip r:embed="rId17"/>
          <a:stretch>
            <a:fillRect/>
          </a:stretch>
        </p:blipFill>
        <p:spPr>
          <a:xfrm>
            <a:off x="4020498" y="4230588"/>
            <a:ext cx="790254" cy="724040"/>
          </a:xfrm>
          <a:prstGeom prst="rect">
            <a:avLst/>
          </a:prstGeom>
          <a:ln>
            <a:noFill/>
          </a:ln>
        </p:spPr>
      </p:pic>
      <p:pic>
        <p:nvPicPr>
          <p:cNvPr id="55" name="Picture 54"/>
          <p:cNvPicPr/>
          <p:nvPr/>
        </p:nvPicPr>
        <p:blipFill>
          <a:blip r:embed="rId18"/>
          <a:stretch>
            <a:fillRect/>
          </a:stretch>
        </p:blipFill>
        <p:spPr>
          <a:xfrm>
            <a:off x="8211456" y="4021900"/>
            <a:ext cx="894097" cy="753106"/>
          </a:xfrm>
          <a:prstGeom prst="rect">
            <a:avLst/>
          </a:prstGeom>
          <a:ln>
            <a:noFill/>
          </a:ln>
        </p:spPr>
      </p:pic>
      <p:pic>
        <p:nvPicPr>
          <p:cNvPr id="56" name="Picture 55"/>
          <p:cNvPicPr/>
          <p:nvPr/>
        </p:nvPicPr>
        <p:blipFill>
          <a:blip r:embed="rId19"/>
          <a:stretch>
            <a:fillRect/>
          </a:stretch>
        </p:blipFill>
        <p:spPr>
          <a:xfrm>
            <a:off x="8212436" y="4846528"/>
            <a:ext cx="829440" cy="414764"/>
          </a:xfrm>
          <a:prstGeom prst="rect">
            <a:avLst/>
          </a:prstGeom>
          <a:ln>
            <a:noFill/>
          </a:ln>
        </p:spPr>
      </p:pic>
      <p:pic>
        <p:nvPicPr>
          <p:cNvPr id="57" name="Picture 56"/>
          <p:cNvPicPr/>
          <p:nvPr/>
        </p:nvPicPr>
        <p:blipFill>
          <a:blip r:embed="rId20"/>
          <a:stretch>
            <a:fillRect/>
          </a:stretch>
        </p:blipFill>
        <p:spPr>
          <a:xfrm>
            <a:off x="2073600" y="6387358"/>
            <a:ext cx="1907712" cy="414764"/>
          </a:xfrm>
          <a:prstGeom prst="rect">
            <a:avLst/>
          </a:prstGeom>
          <a:ln>
            <a:noFill/>
          </a:ln>
        </p:spPr>
      </p:pic>
      <p:pic>
        <p:nvPicPr>
          <p:cNvPr id="58" name="Picture 57"/>
          <p:cNvPicPr/>
          <p:nvPr/>
        </p:nvPicPr>
        <p:blipFill>
          <a:blip r:embed="rId21"/>
          <a:stretch>
            <a:fillRect/>
          </a:stretch>
        </p:blipFill>
        <p:spPr>
          <a:xfrm>
            <a:off x="6552576" y="6304406"/>
            <a:ext cx="2518363" cy="489552"/>
          </a:xfrm>
          <a:prstGeom prst="rect">
            <a:avLst/>
          </a:prstGeom>
          <a:ln>
            <a:noFill/>
          </a:ln>
        </p:spPr>
      </p:pic>
      <p:pic>
        <p:nvPicPr>
          <p:cNvPr id="59" name="Picture 58"/>
          <p:cNvPicPr/>
          <p:nvPr/>
        </p:nvPicPr>
        <p:blipFill>
          <a:blip r:embed="rId22"/>
          <a:stretch>
            <a:fillRect/>
          </a:stretch>
        </p:blipFill>
        <p:spPr>
          <a:xfrm>
            <a:off x="331776" y="4923603"/>
            <a:ext cx="1666064" cy="399414"/>
          </a:xfrm>
          <a:prstGeom prst="rect">
            <a:avLst/>
          </a:prstGeom>
          <a:ln>
            <a:noFill/>
          </a:ln>
        </p:spPr>
      </p:pic>
      <p:pic>
        <p:nvPicPr>
          <p:cNvPr id="60" name="Picture 59"/>
          <p:cNvPicPr/>
          <p:nvPr/>
        </p:nvPicPr>
        <p:blipFill>
          <a:blip r:embed="rId23"/>
          <a:stretch>
            <a:fillRect/>
          </a:stretch>
        </p:blipFill>
        <p:spPr>
          <a:xfrm>
            <a:off x="5557248" y="3484014"/>
            <a:ext cx="1179176" cy="248532"/>
          </a:xfrm>
          <a:prstGeom prst="rect">
            <a:avLst/>
          </a:prstGeom>
          <a:ln>
            <a:noFill/>
          </a:ln>
        </p:spPr>
      </p:pic>
      <p:pic>
        <p:nvPicPr>
          <p:cNvPr id="61" name="Picture 60"/>
          <p:cNvPicPr/>
          <p:nvPr/>
        </p:nvPicPr>
        <p:blipFill>
          <a:blip r:embed="rId24"/>
          <a:stretch>
            <a:fillRect/>
          </a:stretch>
        </p:blipFill>
        <p:spPr>
          <a:xfrm>
            <a:off x="6754711" y="4230588"/>
            <a:ext cx="544361" cy="630963"/>
          </a:xfrm>
          <a:prstGeom prst="rect">
            <a:avLst/>
          </a:prstGeom>
          <a:ln>
            <a:noFill/>
          </a:ln>
        </p:spPr>
      </p:pic>
      <p:pic>
        <p:nvPicPr>
          <p:cNvPr id="62" name="Picture 61"/>
          <p:cNvPicPr/>
          <p:nvPr/>
        </p:nvPicPr>
        <p:blipFill>
          <a:blip r:embed="rId25"/>
          <a:stretch>
            <a:fillRect/>
          </a:stretch>
        </p:blipFill>
        <p:spPr>
          <a:xfrm>
            <a:off x="4448933" y="2488581"/>
            <a:ext cx="610651" cy="760291"/>
          </a:xfrm>
          <a:prstGeom prst="rect">
            <a:avLst/>
          </a:prstGeom>
          <a:ln>
            <a:noFill/>
          </a:ln>
        </p:spPr>
      </p:pic>
      <p:pic>
        <p:nvPicPr>
          <p:cNvPr id="63" name="Picture 62"/>
          <p:cNvPicPr/>
          <p:nvPr/>
        </p:nvPicPr>
        <p:blipFill>
          <a:blip r:embed="rId26"/>
          <a:stretch>
            <a:fillRect/>
          </a:stretch>
        </p:blipFill>
        <p:spPr>
          <a:xfrm>
            <a:off x="3296534" y="6002641"/>
            <a:ext cx="1400905" cy="414764"/>
          </a:xfrm>
          <a:prstGeom prst="rect">
            <a:avLst/>
          </a:prstGeom>
          <a:ln>
            <a:noFill/>
          </a:ln>
        </p:spPr>
      </p:pic>
      <p:pic>
        <p:nvPicPr>
          <p:cNvPr id="64" name="Picture 63"/>
          <p:cNvPicPr/>
          <p:nvPr/>
        </p:nvPicPr>
        <p:blipFill>
          <a:blip r:embed="rId27"/>
          <a:stretch>
            <a:fillRect/>
          </a:stretch>
        </p:blipFill>
        <p:spPr>
          <a:xfrm>
            <a:off x="2273449" y="2405629"/>
            <a:ext cx="712535" cy="787724"/>
          </a:xfrm>
          <a:prstGeom prst="rect">
            <a:avLst/>
          </a:prstGeom>
          <a:ln>
            <a:noFill/>
          </a:ln>
        </p:spPr>
      </p:pic>
      <p:pic>
        <p:nvPicPr>
          <p:cNvPr id="65" name="Picture 64"/>
          <p:cNvPicPr/>
          <p:nvPr/>
        </p:nvPicPr>
        <p:blipFill>
          <a:blip r:embed="rId28"/>
          <a:stretch>
            <a:fillRect/>
          </a:stretch>
        </p:blipFill>
        <p:spPr>
          <a:xfrm>
            <a:off x="1741824" y="2481723"/>
            <a:ext cx="465009" cy="587527"/>
          </a:xfrm>
          <a:prstGeom prst="rect">
            <a:avLst/>
          </a:prstGeom>
          <a:ln>
            <a:noFill/>
          </a:ln>
        </p:spPr>
      </p:pic>
      <p:pic>
        <p:nvPicPr>
          <p:cNvPr id="66" name="Picture 65"/>
          <p:cNvPicPr/>
          <p:nvPr/>
        </p:nvPicPr>
        <p:blipFill>
          <a:blip r:embed="rId29"/>
          <a:stretch>
            <a:fillRect/>
          </a:stretch>
        </p:blipFill>
        <p:spPr>
          <a:xfrm>
            <a:off x="3068928" y="2073818"/>
            <a:ext cx="663552" cy="438931"/>
          </a:xfrm>
          <a:prstGeom prst="rect">
            <a:avLst/>
          </a:prstGeom>
          <a:ln>
            <a:noFill/>
          </a:ln>
        </p:spPr>
      </p:pic>
      <p:pic>
        <p:nvPicPr>
          <p:cNvPr id="67" name="Picture 66"/>
          <p:cNvPicPr/>
          <p:nvPr/>
        </p:nvPicPr>
        <p:blipFill>
          <a:blip r:embed="rId30"/>
          <a:stretch>
            <a:fillRect/>
          </a:stretch>
        </p:blipFill>
        <p:spPr>
          <a:xfrm>
            <a:off x="3981312" y="1945469"/>
            <a:ext cx="580608" cy="663622"/>
          </a:xfrm>
          <a:prstGeom prst="rect">
            <a:avLst/>
          </a:prstGeom>
          <a:ln>
            <a:noFill/>
          </a:ln>
        </p:spPr>
      </p:pic>
      <p:pic>
        <p:nvPicPr>
          <p:cNvPr id="68" name="Picture 67"/>
          <p:cNvPicPr/>
          <p:nvPr/>
        </p:nvPicPr>
        <p:blipFill>
          <a:blip r:embed="rId31"/>
          <a:stretch>
            <a:fillRect/>
          </a:stretch>
        </p:blipFill>
        <p:spPr>
          <a:xfrm>
            <a:off x="4103442" y="5082649"/>
            <a:ext cx="790254" cy="806993"/>
          </a:xfrm>
          <a:prstGeom prst="rect">
            <a:avLst/>
          </a:prstGeom>
          <a:ln>
            <a:noFill/>
          </a:ln>
        </p:spPr>
      </p:pic>
      <p:pic>
        <p:nvPicPr>
          <p:cNvPr id="69" name="Picture 68"/>
          <p:cNvPicPr/>
          <p:nvPr/>
        </p:nvPicPr>
        <p:blipFill>
          <a:blip r:embed="rId32"/>
          <a:stretch>
            <a:fillRect/>
          </a:stretch>
        </p:blipFill>
        <p:spPr>
          <a:xfrm>
            <a:off x="7382016" y="2820392"/>
            <a:ext cx="912384" cy="574464"/>
          </a:xfrm>
          <a:prstGeom prst="rect">
            <a:avLst/>
          </a:prstGeom>
          <a:ln>
            <a:noFill/>
          </a:ln>
        </p:spPr>
      </p:pic>
      <p:pic>
        <p:nvPicPr>
          <p:cNvPr id="70" name="Picture 69"/>
          <p:cNvPicPr/>
          <p:nvPr/>
        </p:nvPicPr>
        <p:blipFill>
          <a:blip r:embed="rId33"/>
          <a:stretch>
            <a:fillRect/>
          </a:stretch>
        </p:blipFill>
        <p:spPr>
          <a:xfrm>
            <a:off x="8294400" y="1327244"/>
            <a:ext cx="829440" cy="746574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 r:embed="rId34"/>
          <a:stretch>
            <a:fillRect/>
          </a:stretch>
        </p:blipFill>
        <p:spPr>
          <a:xfrm>
            <a:off x="2985984" y="1510458"/>
            <a:ext cx="995328" cy="435012"/>
          </a:xfrm>
          <a:prstGeom prst="rect">
            <a:avLst/>
          </a:prstGeom>
          <a:ln>
            <a:noFill/>
          </a:ln>
        </p:spPr>
      </p:pic>
      <p:pic>
        <p:nvPicPr>
          <p:cNvPr id="72" name="Picture 71"/>
          <p:cNvPicPr/>
          <p:nvPr/>
        </p:nvPicPr>
        <p:blipFill>
          <a:blip r:embed="rId35"/>
          <a:stretch>
            <a:fillRect/>
          </a:stretch>
        </p:blipFill>
        <p:spPr>
          <a:xfrm>
            <a:off x="6435344" y="5840328"/>
            <a:ext cx="2605552" cy="464078"/>
          </a:xfrm>
          <a:prstGeom prst="rect">
            <a:avLst/>
          </a:prstGeom>
          <a:ln>
            <a:noFill/>
          </a:ln>
        </p:spPr>
      </p:pic>
      <p:pic>
        <p:nvPicPr>
          <p:cNvPr id="73" name="Picture 72"/>
          <p:cNvPicPr/>
          <p:nvPr/>
        </p:nvPicPr>
        <p:blipFill>
          <a:blip r:embed="rId36"/>
          <a:stretch>
            <a:fillRect/>
          </a:stretch>
        </p:blipFill>
        <p:spPr>
          <a:xfrm>
            <a:off x="1161216" y="2820392"/>
            <a:ext cx="610651" cy="746248"/>
          </a:xfrm>
          <a:prstGeom prst="rect">
            <a:avLst/>
          </a:prstGeom>
          <a:ln>
            <a:noFill/>
          </a:ln>
        </p:spPr>
      </p:pic>
      <p:pic>
        <p:nvPicPr>
          <p:cNvPr id="74" name="Picture 73"/>
          <p:cNvPicPr/>
          <p:nvPr/>
        </p:nvPicPr>
        <p:blipFill>
          <a:blip r:embed="rId37"/>
          <a:stretch>
            <a:fillRect/>
          </a:stretch>
        </p:blipFill>
        <p:spPr>
          <a:xfrm>
            <a:off x="1399598" y="1659054"/>
            <a:ext cx="674002" cy="497716"/>
          </a:xfrm>
          <a:prstGeom prst="rect">
            <a:avLst/>
          </a:prstGeom>
          <a:ln>
            <a:noFill/>
          </a:ln>
        </p:spPr>
      </p:pic>
      <p:pic>
        <p:nvPicPr>
          <p:cNvPr id="75" name="Picture 74"/>
          <p:cNvPicPr/>
          <p:nvPr/>
        </p:nvPicPr>
        <p:blipFill>
          <a:blip r:embed="rId38"/>
          <a:stretch>
            <a:fillRect/>
          </a:stretch>
        </p:blipFill>
        <p:spPr>
          <a:xfrm>
            <a:off x="4810752" y="2049651"/>
            <a:ext cx="1866240" cy="406272"/>
          </a:xfrm>
          <a:prstGeom prst="rect">
            <a:avLst/>
          </a:prstGeom>
          <a:ln>
            <a:noFill/>
          </a:ln>
        </p:spPr>
      </p:pic>
      <p:pic>
        <p:nvPicPr>
          <p:cNvPr id="76" name="Picture 75"/>
          <p:cNvPicPr/>
          <p:nvPr/>
        </p:nvPicPr>
        <p:blipFill>
          <a:blip r:embed="rId39"/>
          <a:stretch>
            <a:fillRect/>
          </a:stretch>
        </p:blipFill>
        <p:spPr>
          <a:xfrm>
            <a:off x="2488320" y="4728304"/>
            <a:ext cx="700452" cy="806993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40"/>
          <a:stretch>
            <a:fillRect/>
          </a:stretch>
        </p:blipFill>
        <p:spPr>
          <a:xfrm>
            <a:off x="1990656" y="3202497"/>
            <a:ext cx="829440" cy="414764"/>
          </a:xfrm>
          <a:prstGeom prst="rect">
            <a:avLst/>
          </a:prstGeom>
          <a:ln>
            <a:noFill/>
          </a:ln>
        </p:spPr>
      </p:pic>
      <p:pic>
        <p:nvPicPr>
          <p:cNvPr id="78" name="Picture 77"/>
          <p:cNvPicPr/>
          <p:nvPr/>
        </p:nvPicPr>
        <p:blipFill>
          <a:blip r:embed="rId41"/>
          <a:stretch>
            <a:fillRect/>
          </a:stretch>
        </p:blipFill>
        <p:spPr>
          <a:xfrm>
            <a:off x="1647124" y="5143068"/>
            <a:ext cx="675308" cy="663622"/>
          </a:xfrm>
          <a:prstGeom prst="rect">
            <a:avLst/>
          </a:prstGeom>
          <a:ln>
            <a:noFill/>
          </a:ln>
        </p:spPr>
      </p:pic>
      <p:pic>
        <p:nvPicPr>
          <p:cNvPr id="79" name="Picture 78"/>
          <p:cNvPicPr/>
          <p:nvPr/>
        </p:nvPicPr>
        <p:blipFill>
          <a:blip r:embed="rId42"/>
          <a:stretch>
            <a:fillRect/>
          </a:stretch>
        </p:blipFill>
        <p:spPr>
          <a:xfrm>
            <a:off x="165888" y="5483697"/>
            <a:ext cx="663552" cy="654804"/>
          </a:xfrm>
          <a:prstGeom prst="rect">
            <a:avLst/>
          </a:prstGeom>
          <a:ln>
            <a:noFill/>
          </a:ln>
        </p:spPr>
      </p:pic>
      <p:pic>
        <p:nvPicPr>
          <p:cNvPr id="80" name="Picture 79"/>
          <p:cNvPicPr/>
          <p:nvPr/>
        </p:nvPicPr>
        <p:blipFill>
          <a:blip r:embed="rId43"/>
          <a:stretch>
            <a:fillRect/>
          </a:stretch>
        </p:blipFill>
        <p:spPr>
          <a:xfrm>
            <a:off x="7299072" y="4479446"/>
            <a:ext cx="746496" cy="746574"/>
          </a:xfrm>
          <a:prstGeom prst="rect">
            <a:avLst/>
          </a:prstGeom>
          <a:ln>
            <a:noFill/>
          </a:ln>
        </p:spPr>
      </p:pic>
      <p:pic>
        <p:nvPicPr>
          <p:cNvPr id="81" name="Picture 80"/>
          <p:cNvPicPr/>
          <p:nvPr/>
        </p:nvPicPr>
        <p:blipFill>
          <a:blip r:embed="rId44"/>
          <a:stretch>
            <a:fillRect/>
          </a:stretch>
        </p:blipFill>
        <p:spPr>
          <a:xfrm>
            <a:off x="4064256" y="6298201"/>
            <a:ext cx="1069782" cy="479427"/>
          </a:xfrm>
          <a:prstGeom prst="rect">
            <a:avLst/>
          </a:prstGeom>
          <a:ln>
            <a:noFill/>
          </a:ln>
        </p:spPr>
      </p:pic>
      <p:pic>
        <p:nvPicPr>
          <p:cNvPr id="82" name="Picture 81"/>
          <p:cNvPicPr/>
          <p:nvPr/>
        </p:nvPicPr>
        <p:blipFill>
          <a:blip r:embed="rId45"/>
          <a:stretch>
            <a:fillRect/>
          </a:stretch>
        </p:blipFill>
        <p:spPr>
          <a:xfrm>
            <a:off x="713841" y="6387358"/>
            <a:ext cx="1324818" cy="432073"/>
          </a:xfrm>
          <a:prstGeom prst="rect">
            <a:avLst/>
          </a:prstGeom>
          <a:ln>
            <a:noFill/>
          </a:ln>
        </p:spPr>
      </p:pic>
      <p:pic>
        <p:nvPicPr>
          <p:cNvPr id="83" name="Picture 82"/>
          <p:cNvPicPr/>
          <p:nvPr/>
        </p:nvPicPr>
        <p:blipFill>
          <a:blip r:embed="rId46"/>
          <a:stretch>
            <a:fillRect/>
          </a:stretch>
        </p:blipFill>
        <p:spPr>
          <a:xfrm>
            <a:off x="2156544" y="1617905"/>
            <a:ext cx="746496" cy="704771"/>
          </a:xfrm>
          <a:prstGeom prst="rect">
            <a:avLst/>
          </a:prstGeom>
          <a:ln>
            <a:noFill/>
          </a:ln>
        </p:spPr>
      </p:pic>
      <p:pic>
        <p:nvPicPr>
          <p:cNvPr id="84" name="Picture 83"/>
          <p:cNvPicPr/>
          <p:nvPr/>
        </p:nvPicPr>
        <p:blipFill>
          <a:blip r:embed="rId47"/>
          <a:stretch>
            <a:fillRect/>
          </a:stretch>
        </p:blipFill>
        <p:spPr>
          <a:xfrm>
            <a:off x="7796736" y="3484014"/>
            <a:ext cx="1294122" cy="537886"/>
          </a:xfrm>
          <a:prstGeom prst="rect">
            <a:avLst/>
          </a:prstGeom>
          <a:ln>
            <a:noFill/>
          </a:ln>
        </p:spPr>
      </p:pic>
      <p:pic>
        <p:nvPicPr>
          <p:cNvPr id="85" name="Picture 84"/>
          <p:cNvPicPr/>
          <p:nvPr/>
        </p:nvPicPr>
        <p:blipFill>
          <a:blip r:embed="rId48"/>
          <a:stretch>
            <a:fillRect/>
          </a:stretch>
        </p:blipFill>
        <p:spPr>
          <a:xfrm>
            <a:off x="8377344" y="2669510"/>
            <a:ext cx="746496" cy="731551"/>
          </a:xfrm>
          <a:prstGeom prst="rect">
            <a:avLst/>
          </a:prstGeom>
          <a:ln>
            <a:noFill/>
          </a:ln>
        </p:spPr>
      </p:pic>
      <p:pic>
        <p:nvPicPr>
          <p:cNvPr id="86" name="Picture 85"/>
          <p:cNvPicPr/>
          <p:nvPr/>
        </p:nvPicPr>
        <p:blipFill>
          <a:blip r:embed="rId49"/>
          <a:stretch>
            <a:fillRect/>
          </a:stretch>
        </p:blipFill>
        <p:spPr>
          <a:xfrm>
            <a:off x="6146999" y="4900742"/>
            <a:ext cx="737353" cy="737430"/>
          </a:xfrm>
          <a:prstGeom prst="rect">
            <a:avLst/>
          </a:prstGeom>
          <a:ln>
            <a:noFill/>
          </a:ln>
        </p:spPr>
      </p:pic>
      <p:pic>
        <p:nvPicPr>
          <p:cNvPr id="87" name="Picture 86"/>
          <p:cNvPicPr/>
          <p:nvPr/>
        </p:nvPicPr>
        <p:blipFill>
          <a:blip r:embed="rId50"/>
          <a:stretch>
            <a:fillRect/>
          </a:stretch>
        </p:blipFill>
        <p:spPr>
          <a:xfrm>
            <a:off x="1161216" y="3649919"/>
            <a:ext cx="739312" cy="751800"/>
          </a:xfrm>
          <a:prstGeom prst="rect">
            <a:avLst/>
          </a:prstGeom>
          <a:ln>
            <a:noFill/>
          </a:ln>
        </p:spPr>
      </p:pic>
      <p:pic>
        <p:nvPicPr>
          <p:cNvPr id="88" name="Picture 87"/>
          <p:cNvPicPr/>
          <p:nvPr/>
        </p:nvPicPr>
        <p:blipFill>
          <a:blip r:embed="rId51"/>
          <a:stretch>
            <a:fillRect/>
          </a:stretch>
        </p:blipFill>
        <p:spPr>
          <a:xfrm>
            <a:off x="6676992" y="1576102"/>
            <a:ext cx="746496" cy="746574"/>
          </a:xfrm>
          <a:prstGeom prst="rect">
            <a:avLst/>
          </a:prstGeom>
          <a:ln>
            <a:noFill/>
          </a:ln>
        </p:spPr>
      </p:pic>
      <p:pic>
        <p:nvPicPr>
          <p:cNvPr id="89" name="Picture 88"/>
          <p:cNvPicPr/>
          <p:nvPr/>
        </p:nvPicPr>
        <p:blipFill>
          <a:blip r:embed="rId52"/>
          <a:stretch>
            <a:fillRect/>
          </a:stretch>
        </p:blipFill>
        <p:spPr>
          <a:xfrm>
            <a:off x="7547904" y="2156770"/>
            <a:ext cx="1437805" cy="414764"/>
          </a:xfrm>
          <a:prstGeom prst="rect">
            <a:avLst/>
          </a:prstGeom>
          <a:ln>
            <a:noFill/>
          </a:ln>
        </p:spPr>
      </p:pic>
      <p:pic>
        <p:nvPicPr>
          <p:cNvPr id="90" name="Picture 89"/>
          <p:cNvPicPr/>
          <p:nvPr/>
        </p:nvPicPr>
        <p:blipFill>
          <a:blip r:embed="rId53"/>
          <a:stretch>
            <a:fillRect/>
          </a:stretch>
        </p:blipFill>
        <p:spPr>
          <a:xfrm>
            <a:off x="5640192" y="2571534"/>
            <a:ext cx="746496" cy="727632"/>
          </a:xfrm>
          <a:prstGeom prst="rect">
            <a:avLst/>
          </a:prstGeom>
          <a:ln>
            <a:noFill/>
          </a:ln>
        </p:spPr>
      </p:pic>
      <p:pic>
        <p:nvPicPr>
          <p:cNvPr id="91" name="Picture 90"/>
          <p:cNvPicPr/>
          <p:nvPr/>
        </p:nvPicPr>
        <p:blipFill>
          <a:blip r:embed="rId54"/>
          <a:stretch>
            <a:fillRect/>
          </a:stretch>
        </p:blipFill>
        <p:spPr>
          <a:xfrm>
            <a:off x="109395" y="1824960"/>
            <a:ext cx="720045" cy="746574"/>
          </a:xfrm>
          <a:prstGeom prst="rect">
            <a:avLst/>
          </a:prstGeom>
          <a:ln>
            <a:noFill/>
          </a:ln>
        </p:spPr>
      </p:pic>
      <p:pic>
        <p:nvPicPr>
          <p:cNvPr id="92" name="Picture 91"/>
          <p:cNvPicPr/>
          <p:nvPr/>
        </p:nvPicPr>
        <p:blipFill>
          <a:blip r:embed="rId55"/>
          <a:stretch>
            <a:fillRect/>
          </a:stretch>
        </p:blipFill>
        <p:spPr>
          <a:xfrm>
            <a:off x="2405376" y="5581672"/>
            <a:ext cx="1568099" cy="307970"/>
          </a:xfrm>
          <a:prstGeom prst="rect">
            <a:avLst/>
          </a:prstGeom>
          <a:ln>
            <a:noFill/>
          </a:ln>
        </p:spPr>
      </p:pic>
      <p:pic>
        <p:nvPicPr>
          <p:cNvPr id="93" name="Picture 92"/>
          <p:cNvPicPr/>
          <p:nvPr/>
        </p:nvPicPr>
        <p:blipFill>
          <a:blip r:embed="rId56"/>
          <a:stretch>
            <a:fillRect/>
          </a:stretch>
        </p:blipFill>
        <p:spPr>
          <a:xfrm>
            <a:off x="1067169" y="1039848"/>
            <a:ext cx="674655" cy="608429"/>
          </a:xfrm>
          <a:prstGeom prst="rect">
            <a:avLst/>
          </a:prstGeom>
          <a:ln>
            <a:noFill/>
          </a:ln>
        </p:spPr>
      </p:pic>
      <p:pic>
        <p:nvPicPr>
          <p:cNvPr id="94" name="Picture 93"/>
          <p:cNvPicPr/>
          <p:nvPr/>
        </p:nvPicPr>
        <p:blipFill>
          <a:blip r:embed="rId57"/>
          <a:stretch>
            <a:fillRect/>
          </a:stretch>
        </p:blipFill>
        <p:spPr>
          <a:xfrm>
            <a:off x="2985984" y="2571534"/>
            <a:ext cx="748782" cy="479754"/>
          </a:xfrm>
          <a:prstGeom prst="rect">
            <a:avLst/>
          </a:prstGeom>
          <a:ln>
            <a:noFill/>
          </a:ln>
        </p:spPr>
      </p:pic>
      <p:pic>
        <p:nvPicPr>
          <p:cNvPr id="95" name="Picture 94"/>
          <p:cNvPicPr/>
          <p:nvPr/>
        </p:nvPicPr>
        <p:blipFill>
          <a:blip r:embed="rId58"/>
          <a:stretch>
            <a:fillRect/>
          </a:stretch>
        </p:blipFill>
        <p:spPr>
          <a:xfrm>
            <a:off x="2985984" y="3815824"/>
            <a:ext cx="912384" cy="701506"/>
          </a:xfrm>
          <a:prstGeom prst="rect">
            <a:avLst/>
          </a:prstGeom>
          <a:ln>
            <a:noFill/>
          </a:ln>
        </p:spPr>
      </p:pic>
      <p:pic>
        <p:nvPicPr>
          <p:cNvPr id="96" name="Picture 95"/>
          <p:cNvPicPr/>
          <p:nvPr/>
        </p:nvPicPr>
        <p:blipFill>
          <a:blip r:embed="rId59"/>
          <a:stretch>
            <a:fillRect/>
          </a:stretch>
        </p:blipFill>
        <p:spPr>
          <a:xfrm>
            <a:off x="4122709" y="3542799"/>
            <a:ext cx="646571" cy="604836"/>
          </a:xfrm>
          <a:prstGeom prst="rect">
            <a:avLst/>
          </a:prstGeom>
          <a:ln>
            <a:noFill/>
          </a:ln>
        </p:spPr>
      </p:pic>
      <p:pic>
        <p:nvPicPr>
          <p:cNvPr id="97" name="Picture 96"/>
          <p:cNvPicPr/>
          <p:nvPr/>
        </p:nvPicPr>
        <p:blipFill>
          <a:blip r:embed="rId60"/>
          <a:stretch>
            <a:fillRect/>
          </a:stretch>
        </p:blipFill>
        <p:spPr>
          <a:xfrm>
            <a:off x="7488472" y="3942213"/>
            <a:ext cx="557096" cy="537233"/>
          </a:xfrm>
          <a:prstGeom prst="rect">
            <a:avLst/>
          </a:prstGeom>
          <a:ln>
            <a:noFill/>
          </a:ln>
        </p:spPr>
      </p:pic>
      <p:pic>
        <p:nvPicPr>
          <p:cNvPr id="98" name="Picture 97"/>
          <p:cNvPicPr/>
          <p:nvPr/>
        </p:nvPicPr>
        <p:blipFill>
          <a:blip r:embed="rId61"/>
          <a:stretch>
            <a:fillRect/>
          </a:stretch>
        </p:blipFill>
        <p:spPr>
          <a:xfrm>
            <a:off x="7547904" y="1576102"/>
            <a:ext cx="770334" cy="498369"/>
          </a:xfrm>
          <a:prstGeom prst="rect">
            <a:avLst/>
          </a:prstGeom>
          <a:ln>
            <a:noFill/>
          </a:ln>
        </p:spPr>
      </p:pic>
      <p:pic>
        <p:nvPicPr>
          <p:cNvPr id="99" name="Picture 98"/>
          <p:cNvPicPr/>
          <p:nvPr/>
        </p:nvPicPr>
        <p:blipFill>
          <a:blip r:embed="rId62"/>
          <a:stretch>
            <a:fillRect/>
          </a:stretch>
        </p:blipFill>
        <p:spPr>
          <a:xfrm>
            <a:off x="5059584" y="4826933"/>
            <a:ext cx="989124" cy="730898"/>
          </a:xfrm>
          <a:prstGeom prst="rect">
            <a:avLst/>
          </a:prstGeom>
          <a:ln>
            <a:noFill/>
          </a:ln>
        </p:spPr>
      </p:pic>
      <p:pic>
        <p:nvPicPr>
          <p:cNvPr id="100" name="Picture 99"/>
          <p:cNvPicPr/>
          <p:nvPr/>
        </p:nvPicPr>
        <p:blipFill>
          <a:blip r:embed="rId63"/>
          <a:stretch>
            <a:fillRect/>
          </a:stretch>
        </p:blipFill>
        <p:spPr>
          <a:xfrm>
            <a:off x="5570310" y="953956"/>
            <a:ext cx="2382191" cy="705098"/>
          </a:xfrm>
          <a:prstGeom prst="rect">
            <a:avLst/>
          </a:prstGeom>
          <a:ln>
            <a:noFill/>
          </a:ln>
        </p:spPr>
      </p:pic>
      <p:pic>
        <p:nvPicPr>
          <p:cNvPr id="101" name="Picture 100"/>
          <p:cNvPicPr/>
          <p:nvPr/>
        </p:nvPicPr>
        <p:blipFill>
          <a:blip r:embed="rId64"/>
          <a:stretch>
            <a:fillRect/>
          </a:stretch>
        </p:blipFill>
        <p:spPr>
          <a:xfrm>
            <a:off x="4976640" y="3136527"/>
            <a:ext cx="414720" cy="622145"/>
          </a:xfrm>
          <a:prstGeom prst="rect">
            <a:avLst/>
          </a:prstGeom>
          <a:ln>
            <a:noFill/>
          </a:ln>
        </p:spPr>
      </p:pic>
      <p:pic>
        <p:nvPicPr>
          <p:cNvPr id="102" name="Picture 101"/>
          <p:cNvPicPr/>
          <p:nvPr/>
        </p:nvPicPr>
        <p:blipFill>
          <a:blip r:embed="rId65"/>
          <a:stretch>
            <a:fillRect/>
          </a:stretch>
        </p:blipFill>
        <p:spPr>
          <a:xfrm>
            <a:off x="4987743" y="4479446"/>
            <a:ext cx="1730721" cy="326912"/>
          </a:xfrm>
          <a:prstGeom prst="rect">
            <a:avLst/>
          </a:prstGeom>
          <a:ln>
            <a:noFill/>
          </a:ln>
        </p:spPr>
      </p:pic>
      <p:pic>
        <p:nvPicPr>
          <p:cNvPr id="103" name="Picture 102"/>
          <p:cNvPicPr/>
          <p:nvPr/>
        </p:nvPicPr>
        <p:blipFill>
          <a:blip r:embed="rId66"/>
          <a:stretch>
            <a:fillRect/>
          </a:stretch>
        </p:blipFill>
        <p:spPr>
          <a:xfrm>
            <a:off x="4903493" y="5650582"/>
            <a:ext cx="1492992" cy="497716"/>
          </a:xfrm>
          <a:prstGeom prst="rect">
            <a:avLst/>
          </a:prstGeom>
          <a:ln>
            <a:noFill/>
          </a:ln>
        </p:spPr>
      </p:pic>
      <p:pic>
        <p:nvPicPr>
          <p:cNvPr id="104" name="Picture 103"/>
          <p:cNvPicPr/>
          <p:nvPr/>
        </p:nvPicPr>
        <p:blipFill>
          <a:blip r:embed="rId67"/>
          <a:stretch>
            <a:fillRect/>
          </a:stretch>
        </p:blipFill>
        <p:spPr>
          <a:xfrm>
            <a:off x="3882040" y="1071200"/>
            <a:ext cx="1584100" cy="500656"/>
          </a:xfrm>
          <a:prstGeom prst="rect">
            <a:avLst/>
          </a:prstGeom>
          <a:ln>
            <a:noFill/>
          </a:ln>
        </p:spPr>
      </p:pic>
      <p:pic>
        <p:nvPicPr>
          <p:cNvPr id="105" name="Picture 104"/>
          <p:cNvPicPr/>
          <p:nvPr/>
        </p:nvPicPr>
        <p:blipFill>
          <a:blip r:embed="rId68"/>
          <a:stretch>
            <a:fillRect/>
          </a:stretch>
        </p:blipFill>
        <p:spPr>
          <a:xfrm>
            <a:off x="767722" y="5317791"/>
            <a:ext cx="559382" cy="405946"/>
          </a:xfrm>
          <a:prstGeom prst="rect">
            <a:avLst/>
          </a:prstGeom>
          <a:ln>
            <a:noFill/>
          </a:ln>
        </p:spPr>
      </p:pic>
      <p:pic>
        <p:nvPicPr>
          <p:cNvPr id="106" name="Picture 105"/>
          <p:cNvPicPr/>
          <p:nvPr/>
        </p:nvPicPr>
        <p:blipFill>
          <a:blip r:embed="rId69"/>
          <a:stretch>
            <a:fillRect/>
          </a:stretch>
        </p:blipFill>
        <p:spPr>
          <a:xfrm>
            <a:off x="82944" y="2737440"/>
            <a:ext cx="965612" cy="746574"/>
          </a:xfrm>
          <a:prstGeom prst="rect">
            <a:avLst/>
          </a:prstGeom>
          <a:ln>
            <a:noFill/>
          </a:ln>
        </p:spPr>
      </p:pic>
      <p:pic>
        <p:nvPicPr>
          <p:cNvPr id="107" name="Picture 106"/>
          <p:cNvPicPr/>
          <p:nvPr/>
        </p:nvPicPr>
        <p:blipFill>
          <a:blip r:embed="rId70"/>
          <a:stretch>
            <a:fillRect/>
          </a:stretch>
        </p:blipFill>
        <p:spPr>
          <a:xfrm>
            <a:off x="82944" y="1039848"/>
            <a:ext cx="995328" cy="663622"/>
          </a:xfrm>
          <a:prstGeom prst="rect">
            <a:avLst/>
          </a:prstGeom>
          <a:ln>
            <a:noFill/>
          </a:ln>
        </p:spPr>
      </p:pic>
      <p:pic>
        <p:nvPicPr>
          <p:cNvPr id="108" name="Picture 107"/>
          <p:cNvPicPr/>
          <p:nvPr/>
        </p:nvPicPr>
        <p:blipFill>
          <a:blip r:embed="rId71"/>
          <a:stretch>
            <a:fillRect/>
          </a:stretch>
        </p:blipFill>
        <p:spPr>
          <a:xfrm>
            <a:off x="6489225" y="2488581"/>
            <a:ext cx="892791" cy="707058"/>
          </a:xfrm>
          <a:prstGeom prst="rect">
            <a:avLst/>
          </a:prstGeom>
          <a:ln>
            <a:noFill/>
          </a:ln>
        </p:spPr>
      </p:pic>
      <p:pic>
        <p:nvPicPr>
          <p:cNvPr id="109" name="Picture 108"/>
          <p:cNvPicPr/>
          <p:nvPr/>
        </p:nvPicPr>
        <p:blipFill>
          <a:blip r:embed="rId72"/>
          <a:stretch>
            <a:fillRect/>
          </a:stretch>
        </p:blipFill>
        <p:spPr>
          <a:xfrm>
            <a:off x="6096384" y="3765857"/>
            <a:ext cx="622080" cy="622145"/>
          </a:xfrm>
          <a:prstGeom prst="rect">
            <a:avLst/>
          </a:prstGeom>
          <a:ln>
            <a:noFill/>
          </a:ln>
        </p:spPr>
      </p:pic>
      <p:pic>
        <p:nvPicPr>
          <p:cNvPr id="110" name="Picture 109"/>
          <p:cNvPicPr/>
          <p:nvPr/>
        </p:nvPicPr>
        <p:blipFill>
          <a:blip r:embed="rId73"/>
          <a:stretch>
            <a:fillRect/>
          </a:stretch>
        </p:blipFill>
        <p:spPr>
          <a:xfrm>
            <a:off x="7624970" y="76421"/>
            <a:ext cx="1519443" cy="613328"/>
          </a:xfrm>
          <a:prstGeom prst="rect">
            <a:avLst/>
          </a:prstGeom>
          <a:ln>
            <a:noFill/>
          </a:ln>
        </p:spPr>
      </p:pic>
      <p:pic>
        <p:nvPicPr>
          <p:cNvPr id="111" name="Picture 110"/>
          <p:cNvPicPr/>
          <p:nvPr/>
        </p:nvPicPr>
        <p:blipFill>
          <a:blip r:embed="rId74"/>
          <a:stretch>
            <a:fillRect/>
          </a:stretch>
        </p:blipFill>
        <p:spPr>
          <a:xfrm>
            <a:off x="21552" y="0"/>
            <a:ext cx="1427029" cy="1039848"/>
          </a:xfrm>
          <a:prstGeom prst="rect">
            <a:avLst/>
          </a:prstGeom>
          <a:ln>
            <a:noFill/>
          </a:ln>
        </p:spPr>
      </p:pic>
      <p:sp>
        <p:nvSpPr>
          <p:cNvPr id="112" name="TextShape 1"/>
          <p:cNvSpPr txBox="1"/>
          <p:nvPr/>
        </p:nvSpPr>
        <p:spPr>
          <a:xfrm>
            <a:off x="1448581" y="318748"/>
            <a:ext cx="6155163" cy="593732"/>
          </a:xfrm>
          <a:prstGeom prst="rect">
            <a:avLst/>
          </a:prstGeom>
        </p:spPr>
        <p:txBody>
          <a:bodyPr lIns="81639" tIns="40820" rIns="81639" bIns="40820"/>
          <a:lstStyle/>
          <a:p>
            <a:pPr algn="ctr">
              <a:lnSpc>
                <a:spcPct val="93000"/>
              </a:lnSpc>
            </a:pPr>
            <a:r>
              <a:rPr lang="en-US" sz="3600" b="1">
                <a:solidFill>
                  <a:srgbClr val="0000FF"/>
                </a:solidFill>
                <a:latin typeface="Times New Roman"/>
              </a:rPr>
              <a:t>LIGO Scientific Collaboration</a:t>
            </a:r>
            <a:endParaRPr/>
          </a:p>
        </p:txBody>
      </p:sp>
      <p:pic>
        <p:nvPicPr>
          <p:cNvPr id="113" name="Picture 112"/>
          <p:cNvPicPr/>
          <p:nvPr/>
        </p:nvPicPr>
        <p:blipFill>
          <a:blip r:embed="rId75"/>
          <a:stretch>
            <a:fillRect/>
          </a:stretch>
        </p:blipFill>
        <p:spPr>
          <a:xfrm>
            <a:off x="165888" y="4396494"/>
            <a:ext cx="485582" cy="527109"/>
          </a:xfrm>
          <a:prstGeom prst="rect">
            <a:avLst/>
          </a:prstGeom>
          <a:ln>
            <a:noFill/>
          </a:ln>
        </p:spPr>
      </p:pic>
      <p:pic>
        <p:nvPicPr>
          <p:cNvPr id="114" name="Picture 113"/>
          <p:cNvPicPr/>
          <p:nvPr/>
        </p:nvPicPr>
        <p:blipFill>
          <a:blip r:embed="rId76"/>
          <a:stretch>
            <a:fillRect/>
          </a:stretch>
        </p:blipFill>
        <p:spPr>
          <a:xfrm>
            <a:off x="76740" y="6138500"/>
            <a:ext cx="521502" cy="648599"/>
          </a:xfrm>
          <a:prstGeom prst="rect">
            <a:avLst/>
          </a:prstGeom>
          <a:ln>
            <a:noFill/>
          </a:ln>
        </p:spPr>
      </p:pic>
      <p:pic>
        <p:nvPicPr>
          <p:cNvPr id="115" name="Picture 114"/>
          <p:cNvPicPr/>
          <p:nvPr/>
        </p:nvPicPr>
        <p:blipFill>
          <a:blip r:embed="rId77"/>
          <a:stretch>
            <a:fillRect/>
          </a:stretch>
        </p:blipFill>
        <p:spPr>
          <a:xfrm>
            <a:off x="982919" y="5694997"/>
            <a:ext cx="664205" cy="65970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nkel_triple_projection_S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607254"/>
          </a:xfrm>
          <a:prstGeom prst="rect">
            <a:avLst/>
          </a:prstGeom>
        </p:spPr>
      </p:pic>
      <p:pic>
        <p:nvPicPr>
          <p:cNvPr id="2" name="Picture 1" descr="HiResHanford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8" y="577255"/>
            <a:ext cx="1828800" cy="1194570"/>
          </a:xfrm>
          <a:prstGeom prst="rect">
            <a:avLst/>
          </a:prstGeom>
        </p:spPr>
      </p:pic>
      <p:pic>
        <p:nvPicPr>
          <p:cNvPr id="4" name="Picture 3" descr="HiResLivingston_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6" y="3084285"/>
            <a:ext cx="1828800" cy="1228459"/>
          </a:xfrm>
          <a:prstGeom prst="rect">
            <a:avLst/>
          </a:prstGeom>
        </p:spPr>
      </p:pic>
      <p:pic>
        <p:nvPicPr>
          <p:cNvPr id="5" name="Picture 4" descr="Ando_LCG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746" y="164973"/>
            <a:ext cx="1828800" cy="143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oxbury_latin_final_Page_3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b="4473"/>
          <a:stretch/>
        </p:blipFill>
        <p:spPr bwMode="auto">
          <a:xfrm>
            <a:off x="3692033" y="2389447"/>
            <a:ext cx="1828800" cy="124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11" y="87538"/>
            <a:ext cx="1828800" cy="127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1942" y="622300"/>
            <a:ext cx="75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LHO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2913" y="3112987"/>
            <a:ext cx="60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LLO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7502" y="94713"/>
            <a:ext cx="66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34324" y="2418149"/>
            <a:ext cx="846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VIRGO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72192" y="301372"/>
            <a:ext cx="97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KAGRA</a:t>
            </a:r>
            <a:endParaRPr lang="en-US" dirty="0">
              <a:solidFill>
                <a:srgbClr val="CCFFCC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9180" y="1771825"/>
            <a:ext cx="638600" cy="208618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714892" y="2418149"/>
            <a:ext cx="724704" cy="666136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836140" y="1305944"/>
            <a:ext cx="35876" cy="465881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606531" y="2102426"/>
            <a:ext cx="265485" cy="315723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720603" y="1596105"/>
            <a:ext cx="272661" cy="506321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36796" y="2418149"/>
            <a:ext cx="137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LIGO INDIA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84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03" y="1184513"/>
            <a:ext cx="8229600" cy="4295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8877" y="410920"/>
            <a:ext cx="6810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Evolution of the initial detector 2001 - 2006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120626" y="5517226"/>
            <a:ext cx="268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clean non-detection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4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x-ja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423" r="54630" b="49310"/>
          <a:stretch/>
        </p:blipFill>
        <p:spPr>
          <a:xfrm>
            <a:off x="2663433" y="256346"/>
            <a:ext cx="1371600" cy="1640066"/>
          </a:xfrm>
          <a:prstGeom prst="rect">
            <a:avLst/>
          </a:prstGeom>
        </p:spPr>
      </p:pic>
      <p:pic>
        <p:nvPicPr>
          <p:cNvPr id="5" name="Picture 4" descr="David_Reitze_s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0" r="9259" b="15432"/>
          <a:stretch/>
        </p:blipFill>
        <p:spPr>
          <a:xfrm>
            <a:off x="1520238" y="2380930"/>
            <a:ext cx="1371600" cy="1552968"/>
          </a:xfrm>
          <a:prstGeom prst="rect">
            <a:avLst/>
          </a:prstGeom>
        </p:spPr>
      </p:pic>
      <p:pic>
        <p:nvPicPr>
          <p:cNvPr id="7" name="Picture 6" descr="dennis_coy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38" y="520172"/>
            <a:ext cx="1645920" cy="1645920"/>
          </a:xfrm>
          <a:prstGeom prst="rect">
            <a:avLst/>
          </a:prstGeom>
        </p:spPr>
      </p:pic>
      <p:pic>
        <p:nvPicPr>
          <p:cNvPr id="8" name="Picture 7" descr="peter_saulson copy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5791" r="13092" b="33809"/>
          <a:stretch/>
        </p:blipFill>
        <p:spPr>
          <a:xfrm>
            <a:off x="610119" y="339728"/>
            <a:ext cx="1371600" cy="1361027"/>
          </a:xfrm>
          <a:prstGeom prst="rect">
            <a:avLst/>
          </a:prstGeom>
        </p:spPr>
      </p:pic>
      <p:pic>
        <p:nvPicPr>
          <p:cNvPr id="9" name="Picture 8" descr="david_shoemak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78" y="520172"/>
            <a:ext cx="1371600" cy="1600907"/>
          </a:xfrm>
          <a:prstGeom prst="rect">
            <a:avLst/>
          </a:prstGeom>
        </p:spPr>
      </p:pic>
      <p:pic>
        <p:nvPicPr>
          <p:cNvPr id="2" name="Picture 1" descr="GonzalezG2_crop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48" y="4741052"/>
            <a:ext cx="1371600" cy="1424186"/>
          </a:xfrm>
          <a:prstGeom prst="rect">
            <a:avLst/>
          </a:prstGeom>
        </p:spPr>
      </p:pic>
      <p:pic>
        <p:nvPicPr>
          <p:cNvPr id="10" name="Picture 9" descr="p_fritschel.jpg_crop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78" y="2731640"/>
            <a:ext cx="1554480" cy="1554480"/>
          </a:xfrm>
          <a:prstGeom prst="rect">
            <a:avLst/>
          </a:prstGeom>
        </p:spPr>
      </p:pic>
      <p:pic>
        <p:nvPicPr>
          <p:cNvPr id="11" name="Picture 10" descr="ValeryFrolov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78" y="2597473"/>
            <a:ext cx="1554480" cy="1688647"/>
          </a:xfrm>
          <a:prstGeom prst="rect">
            <a:avLst/>
          </a:prstGeom>
        </p:spPr>
      </p:pic>
      <p:pic>
        <p:nvPicPr>
          <p:cNvPr id="12" name="Picture 11" descr="d_sigg_crop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58" y="4741052"/>
            <a:ext cx="1463040" cy="18605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02923" y="-68877"/>
            <a:ext cx="65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LSC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9894" y="-68877"/>
            <a:ext cx="190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LIGO Laboratory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0119" y="1704427"/>
            <a:ext cx="1595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P. </a:t>
            </a:r>
            <a:r>
              <a:rPr lang="en-US" sz="1200" dirty="0" err="1" smtClean="0"/>
              <a:t>Saulson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2nd Spokesperson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689894" y="1896412"/>
            <a:ext cx="1345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J. Marx</a:t>
            </a:r>
          </a:p>
          <a:p>
            <a:r>
              <a:rPr lang="en-US" sz="1200" dirty="0"/>
              <a:t>3</a:t>
            </a:r>
            <a:r>
              <a:rPr lang="en-US" sz="1200" dirty="0" smtClean="0"/>
              <a:t>rd LIGO Director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530746" y="3933898"/>
            <a:ext cx="1793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D. </a:t>
            </a:r>
            <a:r>
              <a:rPr lang="en-US" sz="1200" dirty="0" err="1" smtClean="0"/>
              <a:t>Reitze</a:t>
            </a:r>
            <a:endParaRPr lang="en-US" sz="1200" dirty="0" smtClean="0"/>
          </a:p>
          <a:p>
            <a:r>
              <a:rPr lang="en-US" sz="1200" dirty="0" smtClean="0"/>
              <a:t>3</a:t>
            </a:r>
            <a:r>
              <a:rPr lang="en-US" sz="1200" baseline="30000" dirty="0" smtClean="0"/>
              <a:t>rd</a:t>
            </a:r>
            <a:r>
              <a:rPr lang="en-US" sz="1200" dirty="0" smtClean="0"/>
              <a:t> LSC Spokesperson</a:t>
            </a:r>
          </a:p>
          <a:p>
            <a:r>
              <a:rPr lang="en-US" sz="1200" dirty="0" smtClean="0"/>
              <a:t>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LIGO Director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04478" y="6262406"/>
            <a:ext cx="1830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G. Gonzalez</a:t>
            </a:r>
          </a:p>
          <a:p>
            <a:r>
              <a:rPr lang="en-US" sz="1200" dirty="0" smtClean="0"/>
              <a:t>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Spokesperson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709186" y="-60656"/>
            <a:ext cx="257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Advanced LIGO Project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522415" y="2219577"/>
            <a:ext cx="1506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D. Coyne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433488" y="2242430"/>
            <a:ext cx="1351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D. Shoemaker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5579548" y="4371688"/>
            <a:ext cx="1839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P. </a:t>
            </a:r>
            <a:r>
              <a:rPr lang="en-US" sz="1200" dirty="0" err="1" smtClean="0"/>
              <a:t>Fritschel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604349" y="4371688"/>
            <a:ext cx="1351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V. </a:t>
            </a:r>
            <a:r>
              <a:rPr lang="en-US" sz="1200" dirty="0" err="1" smtClean="0"/>
              <a:t>Frolov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6867167" y="6593837"/>
            <a:ext cx="1917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D. </a:t>
            </a:r>
            <a:r>
              <a:rPr lang="en-US" sz="1200" dirty="0" err="1" smtClean="0"/>
              <a:t>Sigg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701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h_catalo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0"/>
            <a:ext cx="57325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481" y="6249692"/>
            <a:ext cx="201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Black Hole Catalog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52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ns_grb_paper_v2 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7963" r="7734" b="22777"/>
          <a:stretch/>
        </p:blipFill>
        <p:spPr>
          <a:xfrm>
            <a:off x="1803400" y="355600"/>
            <a:ext cx="5943600" cy="6007855"/>
          </a:xfrm>
          <a:prstGeom prst="rect">
            <a:avLst/>
          </a:prstGeom>
        </p:spPr>
      </p:pic>
      <p:pic>
        <p:nvPicPr>
          <p:cNvPr id="2" name="m=3shor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1100" y="5550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5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Screen Shot 2017-10-18 at 5.25.1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037" y="589577"/>
            <a:ext cx="8625926" cy="567884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6565900" y="457200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NGC4493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2345"/>
          </a:xfrm>
        </p:spPr>
        <p:txBody>
          <a:bodyPr/>
          <a:lstStyle/>
          <a:p>
            <a:r>
              <a:rPr lang="en-US" dirty="0" smtClean="0"/>
              <a:t>Einstein 1916</a:t>
            </a:r>
            <a:endParaRPr lang="en-US" dirty="0"/>
          </a:p>
        </p:txBody>
      </p:sp>
      <p:pic>
        <p:nvPicPr>
          <p:cNvPr id="3" name="Picture 2" descr="einstein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912345"/>
            <a:ext cx="6057900" cy="3086100"/>
          </a:xfrm>
          <a:prstGeom prst="rect">
            <a:avLst/>
          </a:prstGeom>
        </p:spPr>
      </p:pic>
      <p:pic>
        <p:nvPicPr>
          <p:cNvPr id="4" name="Picture 3" descr="einstein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" t="9558" r="-2094" b="65132"/>
          <a:stretch/>
        </p:blipFill>
        <p:spPr>
          <a:xfrm>
            <a:off x="1676835" y="3797058"/>
            <a:ext cx="6004555" cy="20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8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078311" y="181532"/>
            <a:ext cx="7239000" cy="1245789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ea typeface="ＭＳ Ｐゴシック" pitchFamily="34" charset="-128"/>
              </a:rPr>
              <a:t>Localization with more detectors</a:t>
            </a:r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11" y="1782613"/>
            <a:ext cx="7352931" cy="450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5295178" y="5296967"/>
            <a:ext cx="3048000" cy="9906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45" y="1798259"/>
            <a:ext cx="7306267" cy="436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02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692150"/>
            <a:ext cx="8229600" cy="5904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7100" y="335518"/>
            <a:ext cx="748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ge of universe                          years            hours    minutes   1/10 to 1/1000 sec  </a:t>
            </a:r>
            <a:endParaRPr lang="en-US" dirty="0"/>
          </a:p>
        </p:txBody>
      </p:sp>
      <p:pic>
        <p:nvPicPr>
          <p:cNvPr id="4" name="Picture 3" descr="fig1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844550"/>
            <a:ext cx="8229600" cy="59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9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048"/>
            <a:ext cx="8229600" cy="63436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Einstein 1916</a:t>
            </a:r>
            <a:endParaRPr lang="en-US" sz="3600" dirty="0"/>
          </a:p>
        </p:txBody>
      </p:sp>
      <p:pic>
        <p:nvPicPr>
          <p:cNvPr id="3" name="Picture 2" descr="einstein_1916_scal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4" y="820463"/>
            <a:ext cx="7315200" cy="2542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3937" y="2625615"/>
            <a:ext cx="5520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“…..in any case one can think of A will have a practically</a:t>
            </a:r>
          </a:p>
          <a:p>
            <a:r>
              <a:rPr lang="en-US" dirty="0"/>
              <a:t>v</a:t>
            </a:r>
            <a:r>
              <a:rPr lang="en-US" dirty="0" smtClean="0"/>
              <a:t>anishing value.”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719641" y="2401615"/>
            <a:ext cx="2099733" cy="169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469374" y="2625615"/>
            <a:ext cx="6350000" cy="677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439334" y="2948781"/>
            <a:ext cx="1024467" cy="16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362347"/>
              </p:ext>
            </p:extLst>
          </p:nvPr>
        </p:nvGraphicFramePr>
        <p:xfrm>
          <a:off x="0" y="3289740"/>
          <a:ext cx="3241538" cy="938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Equation" r:id="rId4" imgW="1447800" imgH="419100" progId="Equation.DSMT4">
                  <p:embed/>
                </p:oleObj>
              </mc:Choice>
              <mc:Fallback>
                <p:oleObj name="Equation" r:id="rId4" imgW="14478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3289740"/>
                        <a:ext cx="3241538" cy="938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177800" y="4130006"/>
            <a:ext cx="8966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1916 examples</a:t>
            </a:r>
            <a:r>
              <a:rPr lang="en-US" dirty="0">
                <a:solidFill>
                  <a:srgbClr val="FF0000"/>
                </a:solidFill>
              </a:rPr>
              <a:t>:    </a:t>
            </a:r>
            <a:r>
              <a:rPr lang="en-US" dirty="0" smtClean="0">
                <a:solidFill>
                  <a:srgbClr val="FF0000"/>
                </a:solidFill>
              </a:rPr>
              <a:t>train </a:t>
            </a:r>
            <a:r>
              <a:rPr lang="en-US" dirty="0" err="1" smtClean="0">
                <a:solidFill>
                  <a:srgbClr val="FF0000"/>
                </a:solidFill>
              </a:rPr>
              <a:t>colllision</a:t>
            </a:r>
            <a:r>
              <a:rPr lang="en-US" dirty="0" smtClean="0">
                <a:solidFill>
                  <a:srgbClr val="FF0000"/>
                </a:solidFill>
              </a:rPr>
              <a:t>                                              binary star decay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BOwrec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37" y="4595233"/>
            <a:ext cx="1828800" cy="11026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4125" y="4539944"/>
            <a:ext cx="39002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 = 10</a:t>
            </a:r>
            <a:r>
              <a:rPr lang="en-US" baseline="30000" dirty="0">
                <a:solidFill>
                  <a:prstClr val="black"/>
                </a:solidFill>
              </a:rPr>
              <a:t>5</a:t>
            </a:r>
            <a:r>
              <a:rPr lang="en-US" dirty="0">
                <a:solidFill>
                  <a:prstClr val="black"/>
                </a:solidFill>
              </a:rPr>
              <a:t> kg</a:t>
            </a:r>
          </a:p>
          <a:p>
            <a:r>
              <a:rPr lang="en-US" dirty="0">
                <a:solidFill>
                  <a:prstClr val="black"/>
                </a:solidFill>
              </a:rPr>
              <a:t>v = 100km/</a:t>
            </a:r>
            <a:r>
              <a:rPr lang="en-US" dirty="0" err="1">
                <a:solidFill>
                  <a:prstClr val="black"/>
                </a:solidFill>
              </a:rPr>
              <a:t>hr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collision</a:t>
            </a:r>
            <a:r>
              <a:rPr lang="en-US" dirty="0">
                <a:solidFill>
                  <a:prstClr val="black"/>
                </a:solidFill>
              </a:rPr>
              <a:t> = 1/3 sec</a:t>
            </a:r>
          </a:p>
          <a:p>
            <a:r>
              <a:rPr lang="en-US" dirty="0" err="1">
                <a:solidFill>
                  <a:prstClr val="black"/>
                </a:solidFill>
              </a:rPr>
              <a:t>R</a:t>
            </a:r>
            <a:r>
              <a:rPr lang="en-US" baseline="-25000" dirty="0" err="1">
                <a:solidFill>
                  <a:prstClr val="black"/>
                </a:solidFill>
              </a:rPr>
              <a:t>radiation</a:t>
            </a:r>
            <a:r>
              <a:rPr lang="en-US" dirty="0">
                <a:solidFill>
                  <a:prstClr val="black"/>
                </a:solidFill>
              </a:rPr>
              <a:t>= 300km</a:t>
            </a:r>
          </a:p>
          <a:p>
            <a:r>
              <a:rPr lang="en-US" dirty="0">
                <a:solidFill>
                  <a:prstClr val="black"/>
                </a:solidFill>
              </a:rPr>
              <a:t>h ~ 10</a:t>
            </a:r>
            <a:r>
              <a:rPr lang="en-US" baseline="30000" dirty="0">
                <a:solidFill>
                  <a:prstClr val="black"/>
                </a:solidFill>
              </a:rPr>
              <a:t>-42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 descr="binary_star_close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4" t="28689" r="31328" b="36412"/>
          <a:stretch/>
        </p:blipFill>
        <p:spPr>
          <a:xfrm>
            <a:off x="7575257" y="4763572"/>
            <a:ext cx="1278193" cy="11389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25697" y="4595233"/>
            <a:ext cx="23583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</a:t>
            </a:r>
            <a:r>
              <a:rPr lang="en-US" baseline="-25000" dirty="0">
                <a:solidFill>
                  <a:prstClr val="black"/>
                </a:solidFill>
              </a:rPr>
              <a:t>1</a:t>
            </a:r>
            <a:r>
              <a:rPr lang="en-US" dirty="0">
                <a:solidFill>
                  <a:prstClr val="black"/>
                </a:solidFill>
              </a:rPr>
              <a:t>=m</a:t>
            </a:r>
            <a:r>
              <a:rPr lang="en-US" baseline="-25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= 1 solar mass</a:t>
            </a:r>
          </a:p>
          <a:p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orbit</a:t>
            </a:r>
            <a:r>
              <a:rPr lang="en-US" dirty="0">
                <a:solidFill>
                  <a:prstClr val="black"/>
                </a:solidFill>
              </a:rPr>
              <a:t>= 1 day</a:t>
            </a:r>
          </a:p>
          <a:p>
            <a:r>
              <a:rPr lang="en-US" dirty="0">
                <a:solidFill>
                  <a:prstClr val="black"/>
                </a:solidFill>
              </a:rPr>
              <a:t>R = 10 </a:t>
            </a:r>
            <a:r>
              <a:rPr lang="en-US" dirty="0" err="1">
                <a:solidFill>
                  <a:prstClr val="black"/>
                </a:solidFill>
              </a:rPr>
              <a:t>Kly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25697" y="5513188"/>
            <a:ext cx="2481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 ~ 10</a:t>
            </a:r>
            <a:r>
              <a:rPr lang="en-US" baseline="30000" dirty="0">
                <a:solidFill>
                  <a:prstClr val="black"/>
                </a:solidFill>
              </a:rPr>
              <a:t>-23</a:t>
            </a:r>
            <a:r>
              <a:rPr lang="en-US" dirty="0">
                <a:solidFill>
                  <a:prstClr val="black"/>
                </a:solidFill>
              </a:rPr>
              <a:t> @ ½ day period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194203"/>
              </p:ext>
            </p:extLst>
          </p:nvPr>
        </p:nvGraphicFramePr>
        <p:xfrm>
          <a:off x="5011081" y="5833492"/>
          <a:ext cx="3481643" cy="6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Equation" r:id="rId8" imgW="2667000" imgH="444500" progId="Equation.DSMT4">
                  <p:embed/>
                </p:oleObj>
              </mc:Choice>
              <mc:Fallback>
                <p:oleObj name="Equation" r:id="rId8" imgW="26670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11081" y="5833492"/>
                        <a:ext cx="3481643" cy="692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991353"/>
              </p:ext>
            </p:extLst>
          </p:nvPr>
        </p:nvGraphicFramePr>
        <p:xfrm>
          <a:off x="3535060" y="3362325"/>
          <a:ext cx="544195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10" imgW="2743200" imgH="419100" progId="Equation.DSMT4">
                  <p:embed/>
                </p:oleObj>
              </mc:Choice>
              <mc:Fallback>
                <p:oleObj name="Equation" r:id="rId10" imgW="27432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35060" y="3362325"/>
                        <a:ext cx="5441950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3876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113" y="-135620"/>
            <a:ext cx="8229600" cy="542476"/>
          </a:xfrm>
        </p:spPr>
        <p:txBody>
          <a:bodyPr>
            <a:noAutofit/>
          </a:bodyPr>
          <a:lstStyle/>
          <a:p>
            <a:r>
              <a:rPr lang="en-US" sz="3200" dirty="0" smtClean="0"/>
              <a:t>Einstein 1918</a:t>
            </a:r>
            <a:endParaRPr lang="en-US" sz="3200" dirty="0"/>
          </a:p>
        </p:txBody>
      </p:sp>
      <p:pic>
        <p:nvPicPr>
          <p:cNvPr id="6" name="Picture 5" descr="einstein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7" r="3347" b="42626"/>
          <a:stretch/>
        </p:blipFill>
        <p:spPr>
          <a:xfrm>
            <a:off x="1523302" y="406856"/>
            <a:ext cx="6364310" cy="3932948"/>
          </a:xfrm>
          <a:prstGeom prst="rect">
            <a:avLst/>
          </a:prstGeom>
        </p:spPr>
      </p:pic>
      <p:pic>
        <p:nvPicPr>
          <p:cNvPr id="3" name="Picture 2" descr="einstein1918 11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19" y="4519192"/>
            <a:ext cx="7239860" cy="18337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8307" y="6437868"/>
            <a:ext cx="759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quadrupole</a:t>
            </a:r>
            <a:r>
              <a:rPr lang="en-US" dirty="0" smtClean="0"/>
              <a:t> formula a factor of 2 too small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3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813" y="-300038"/>
            <a:ext cx="9953626" cy="745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127000"/>
            <a:ext cx="4224528" cy="59801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600" y="6305034"/>
            <a:ext cx="271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K. Thorne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86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w_gw_det_Page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5364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1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w_gw_det_Page_3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11" y="472659"/>
            <a:ext cx="6562344" cy="2353056"/>
          </a:xfrm>
          <a:prstGeom prst="rect">
            <a:avLst/>
          </a:prstGeom>
        </p:spPr>
      </p:pic>
      <p:pic>
        <p:nvPicPr>
          <p:cNvPr id="3" name="Picture 2" descr="problems_from_GRAVITATION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55" y="3148104"/>
            <a:ext cx="4572000" cy="317988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5448300" y="2628900"/>
            <a:ext cx="2108200" cy="38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003225"/>
              </p:ext>
            </p:extLst>
          </p:nvPr>
        </p:nvGraphicFramePr>
        <p:xfrm>
          <a:off x="5461000" y="3467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61000" y="3467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736566"/>
              </p:ext>
            </p:extLst>
          </p:nvPr>
        </p:nvGraphicFramePr>
        <p:xfrm>
          <a:off x="5461000" y="3467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61000" y="3467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10450"/>
              </p:ext>
            </p:extLst>
          </p:nvPr>
        </p:nvGraphicFramePr>
        <p:xfrm>
          <a:off x="158750" y="4451350"/>
          <a:ext cx="4318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8" imgW="4318000" imgH="1143000" progId="Equation.DSMT4">
                  <p:embed/>
                </p:oleObj>
              </mc:Choice>
              <mc:Fallback>
                <p:oleObj name="Equation" r:id="rId8" imgW="4318000" imgH="1143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750" y="4451350"/>
                        <a:ext cx="4318000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646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387</Words>
  <Application>Microsoft Macintosh PowerPoint</Application>
  <PresentationFormat>On-screen Show (4:3)</PresentationFormat>
  <Paragraphs>104</Paragraphs>
  <Slides>31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Equation</vt:lpstr>
      <vt:lpstr>Some History and Prospects</vt:lpstr>
      <vt:lpstr>Einstein 1916</vt:lpstr>
      <vt:lpstr>Einstein 1916</vt:lpstr>
      <vt:lpstr>Einstein 1916</vt:lpstr>
      <vt:lpstr>Einstein 1918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Localization with more detectors</vt:lpstr>
      <vt:lpstr>PowerPoint Presentation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R. weiss</dc:creator>
  <cp:lastModifiedBy>R. weiss</cp:lastModifiedBy>
  <cp:revision>13</cp:revision>
  <dcterms:created xsi:type="dcterms:W3CDTF">2019-01-15T20:37:07Z</dcterms:created>
  <dcterms:modified xsi:type="dcterms:W3CDTF">2019-01-16T13:59:15Z</dcterms:modified>
</cp:coreProperties>
</file>