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59" r:id="rId7"/>
    <p:sldId id="260" r:id="rId8"/>
    <p:sldId id="261" r:id="rId9"/>
    <p:sldId id="266" r:id="rId10"/>
    <p:sldId id="267" r:id="rId11"/>
    <p:sldId id="269" r:id="rId12"/>
    <p:sldId id="270" r:id="rId13"/>
    <p:sldId id="272" r:id="rId14"/>
    <p:sldId id="273" r:id="rId15"/>
    <p:sldId id="274" r:id="rId16"/>
    <p:sldId id="283" r:id="rId17"/>
    <p:sldId id="275" r:id="rId18"/>
    <p:sldId id="277" r:id="rId19"/>
    <p:sldId id="278" r:id="rId20"/>
    <p:sldId id="279" r:id="rId21"/>
    <p:sldId id="282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7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5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5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0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9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6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8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3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EC217-7701-7A44-9610-21DF5A7B3672}" type="datetimeFigureOut">
              <a:rPr lang="en-US" smtClean="0"/>
              <a:t>5/9/15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1C06-7424-944F-9056-ACB58BD5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g"/><Relationship Id="rId1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8" Type="http://schemas.openxmlformats.org/officeDocument/2006/relationships/image" Target="../media/image47.jpg"/><Relationship Id="rId9" Type="http://schemas.openxmlformats.org/officeDocument/2006/relationships/image" Target="../media/image48.jpg"/><Relationship Id="rId10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63" Type="http://schemas.openxmlformats.org/officeDocument/2006/relationships/image" Target="../media/image118.png"/><Relationship Id="rId64" Type="http://schemas.openxmlformats.org/officeDocument/2006/relationships/image" Target="../media/image119.png"/><Relationship Id="rId65" Type="http://schemas.openxmlformats.org/officeDocument/2006/relationships/image" Target="../media/image120.png"/><Relationship Id="rId66" Type="http://schemas.openxmlformats.org/officeDocument/2006/relationships/image" Target="../media/image121.png"/><Relationship Id="rId67" Type="http://schemas.openxmlformats.org/officeDocument/2006/relationships/image" Target="../media/image122.png"/><Relationship Id="rId68" Type="http://schemas.openxmlformats.org/officeDocument/2006/relationships/image" Target="../media/image123.png"/><Relationship Id="rId69" Type="http://schemas.openxmlformats.org/officeDocument/2006/relationships/image" Target="../media/image124.png"/><Relationship Id="rId50" Type="http://schemas.openxmlformats.org/officeDocument/2006/relationships/image" Target="../media/image105.png"/><Relationship Id="rId51" Type="http://schemas.openxmlformats.org/officeDocument/2006/relationships/image" Target="../media/image106.png"/><Relationship Id="rId52" Type="http://schemas.openxmlformats.org/officeDocument/2006/relationships/image" Target="../media/image107.png"/><Relationship Id="rId53" Type="http://schemas.openxmlformats.org/officeDocument/2006/relationships/image" Target="../media/image108.png"/><Relationship Id="rId54" Type="http://schemas.openxmlformats.org/officeDocument/2006/relationships/image" Target="../media/image109.png"/><Relationship Id="rId55" Type="http://schemas.openxmlformats.org/officeDocument/2006/relationships/image" Target="../media/image110.png"/><Relationship Id="rId56" Type="http://schemas.openxmlformats.org/officeDocument/2006/relationships/image" Target="../media/image111.png"/><Relationship Id="rId57" Type="http://schemas.openxmlformats.org/officeDocument/2006/relationships/image" Target="../media/image112.png"/><Relationship Id="rId58" Type="http://schemas.openxmlformats.org/officeDocument/2006/relationships/image" Target="../media/image113.png"/><Relationship Id="rId59" Type="http://schemas.openxmlformats.org/officeDocument/2006/relationships/image" Target="../media/image114.png"/><Relationship Id="rId40" Type="http://schemas.openxmlformats.org/officeDocument/2006/relationships/image" Target="../media/image95.png"/><Relationship Id="rId41" Type="http://schemas.openxmlformats.org/officeDocument/2006/relationships/image" Target="../media/image96.png"/><Relationship Id="rId42" Type="http://schemas.openxmlformats.org/officeDocument/2006/relationships/image" Target="../media/image97.png"/><Relationship Id="rId43" Type="http://schemas.openxmlformats.org/officeDocument/2006/relationships/image" Target="../media/image98.png"/><Relationship Id="rId44" Type="http://schemas.openxmlformats.org/officeDocument/2006/relationships/image" Target="../media/image99.png"/><Relationship Id="rId45" Type="http://schemas.openxmlformats.org/officeDocument/2006/relationships/image" Target="../media/image100.png"/><Relationship Id="rId46" Type="http://schemas.openxmlformats.org/officeDocument/2006/relationships/image" Target="../media/image101.png"/><Relationship Id="rId47" Type="http://schemas.openxmlformats.org/officeDocument/2006/relationships/image" Target="../media/image102.png"/><Relationship Id="rId48" Type="http://schemas.openxmlformats.org/officeDocument/2006/relationships/image" Target="../media/image103.png"/><Relationship Id="rId49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30" Type="http://schemas.openxmlformats.org/officeDocument/2006/relationships/image" Target="../media/image85.png"/><Relationship Id="rId31" Type="http://schemas.openxmlformats.org/officeDocument/2006/relationships/image" Target="../media/image86.png"/><Relationship Id="rId32" Type="http://schemas.openxmlformats.org/officeDocument/2006/relationships/image" Target="../media/image87.png"/><Relationship Id="rId33" Type="http://schemas.openxmlformats.org/officeDocument/2006/relationships/image" Target="../media/image88.png"/><Relationship Id="rId34" Type="http://schemas.openxmlformats.org/officeDocument/2006/relationships/image" Target="../media/image89.png"/><Relationship Id="rId35" Type="http://schemas.openxmlformats.org/officeDocument/2006/relationships/image" Target="../media/image90.png"/><Relationship Id="rId36" Type="http://schemas.openxmlformats.org/officeDocument/2006/relationships/image" Target="../media/image91.png"/><Relationship Id="rId37" Type="http://schemas.openxmlformats.org/officeDocument/2006/relationships/image" Target="../media/image92.png"/><Relationship Id="rId38" Type="http://schemas.openxmlformats.org/officeDocument/2006/relationships/image" Target="../media/image93.jpeg"/><Relationship Id="rId39" Type="http://schemas.openxmlformats.org/officeDocument/2006/relationships/image" Target="../media/image94.png"/><Relationship Id="rId70" Type="http://schemas.openxmlformats.org/officeDocument/2006/relationships/image" Target="../media/image125.png"/><Relationship Id="rId71" Type="http://schemas.openxmlformats.org/officeDocument/2006/relationships/image" Target="../media/image126.png"/><Relationship Id="rId72" Type="http://schemas.openxmlformats.org/officeDocument/2006/relationships/image" Target="../media/image127.png"/><Relationship Id="rId20" Type="http://schemas.openxmlformats.org/officeDocument/2006/relationships/image" Target="../media/image75.png"/><Relationship Id="rId21" Type="http://schemas.openxmlformats.org/officeDocument/2006/relationships/image" Target="../media/image76.png"/><Relationship Id="rId22" Type="http://schemas.openxmlformats.org/officeDocument/2006/relationships/image" Target="../media/image77.png"/><Relationship Id="rId23" Type="http://schemas.openxmlformats.org/officeDocument/2006/relationships/image" Target="../media/image78.png"/><Relationship Id="rId24" Type="http://schemas.openxmlformats.org/officeDocument/2006/relationships/image" Target="../media/image79.png"/><Relationship Id="rId25" Type="http://schemas.openxmlformats.org/officeDocument/2006/relationships/image" Target="../media/image80.png"/><Relationship Id="rId26" Type="http://schemas.openxmlformats.org/officeDocument/2006/relationships/image" Target="../media/image81.png"/><Relationship Id="rId27" Type="http://schemas.openxmlformats.org/officeDocument/2006/relationships/image" Target="../media/image82.png"/><Relationship Id="rId28" Type="http://schemas.openxmlformats.org/officeDocument/2006/relationships/image" Target="../media/image83.png"/><Relationship Id="rId29" Type="http://schemas.openxmlformats.org/officeDocument/2006/relationships/image" Target="../media/image84.png"/><Relationship Id="rId73" Type="http://schemas.openxmlformats.org/officeDocument/2006/relationships/image" Target="../media/image128.png"/><Relationship Id="rId74" Type="http://schemas.openxmlformats.org/officeDocument/2006/relationships/image" Target="../media/image129.png"/><Relationship Id="rId75" Type="http://schemas.openxmlformats.org/officeDocument/2006/relationships/image" Target="../media/image130.png"/><Relationship Id="rId76" Type="http://schemas.openxmlformats.org/officeDocument/2006/relationships/image" Target="../media/image131.png"/><Relationship Id="rId77" Type="http://schemas.openxmlformats.org/officeDocument/2006/relationships/image" Target="../media/image132.png"/><Relationship Id="rId60" Type="http://schemas.openxmlformats.org/officeDocument/2006/relationships/image" Target="../media/image115.png"/><Relationship Id="rId61" Type="http://schemas.openxmlformats.org/officeDocument/2006/relationships/image" Target="../media/image116.png"/><Relationship Id="rId62" Type="http://schemas.openxmlformats.org/officeDocument/2006/relationships/image" Target="../media/image117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e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Relationship Id="rId9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e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eg"/><Relationship Id="rId9" Type="http://schemas.openxmlformats.org/officeDocument/2006/relationships/image" Target="../media/image17.jpg"/><Relationship Id="rId1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661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retrospective on the first 25 years of LIGO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R. Weiss MIT</a:t>
            </a:r>
            <a:br>
              <a:rPr lang="en-US" sz="3100" dirty="0" smtClean="0"/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2141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Advanced LIGO Dedication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LIGO Hanford Observatory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May 19, 2015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7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don_marcel_b3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864462"/>
            <a:ext cx="2286000" cy="2469696"/>
          </a:xfrm>
          <a:prstGeom prst="rect">
            <a:avLst/>
          </a:prstGeom>
        </p:spPr>
      </p:pic>
      <p:pic>
        <p:nvPicPr>
          <p:cNvPr id="3" name="Picture 2" descr="isaacson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4"/>
          <a:stretch/>
        </p:blipFill>
        <p:spPr>
          <a:xfrm>
            <a:off x="128524" y="0"/>
            <a:ext cx="2779776" cy="3302000"/>
          </a:xfrm>
          <a:prstGeom prst="rect">
            <a:avLst/>
          </a:prstGeom>
        </p:spPr>
      </p:pic>
      <p:pic>
        <p:nvPicPr>
          <p:cNvPr id="4" name="Picture 3" descr="isaacson_pr_1968_cr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01600"/>
            <a:ext cx="6235700" cy="2952750"/>
          </a:xfrm>
          <a:prstGeom prst="rect">
            <a:avLst/>
          </a:prstGeom>
        </p:spPr>
      </p:pic>
      <p:pic>
        <p:nvPicPr>
          <p:cNvPr id="5" name="Picture 4" descr="isaacson_tent_ban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3987573"/>
            <a:ext cx="5943600" cy="26529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105400" y="2622550"/>
            <a:ext cx="3302000" cy="31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52850" y="2715683"/>
            <a:ext cx="4654550" cy="19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52850" y="2832100"/>
            <a:ext cx="12065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8524" y="3341242"/>
            <a:ext cx="2779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R. Isaacson </a:t>
            </a:r>
            <a:r>
              <a:rPr lang="en-US" sz="1400" smtClean="0"/>
              <a:t>(Gravitation at </a:t>
            </a:r>
            <a:r>
              <a:rPr lang="en-US" sz="1400" dirty="0" smtClean="0"/>
              <a:t>NSF)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9400" y="6334158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Bardon</a:t>
            </a:r>
            <a:r>
              <a:rPr lang="en-US" sz="1400" dirty="0" smtClean="0"/>
              <a:t> (Director of Physics NSF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7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F_bluebook_1983_p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" t="9422" b="30996"/>
          <a:stretch/>
        </p:blipFill>
        <p:spPr>
          <a:xfrm>
            <a:off x="0" y="586274"/>
            <a:ext cx="6570544" cy="5480188"/>
          </a:xfrm>
          <a:prstGeom prst="rect">
            <a:avLst/>
          </a:prstGeom>
        </p:spPr>
      </p:pic>
      <p:pic>
        <p:nvPicPr>
          <p:cNvPr id="2" name="Picture 1" descr="peter_saulson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33" y="116771"/>
            <a:ext cx="2743200" cy="2884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2900" y="3048297"/>
            <a:ext cx="216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P. </a:t>
            </a:r>
            <a:r>
              <a:rPr lang="en-US" sz="1400" dirty="0" err="1" smtClean="0"/>
              <a:t>Saulson</a:t>
            </a:r>
            <a:endParaRPr lang="en-US" sz="1400" dirty="0"/>
          </a:p>
        </p:txBody>
      </p:sp>
      <p:pic>
        <p:nvPicPr>
          <p:cNvPr id="5" name="Picture 4" descr="stan_whitcomb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33" y="3455313"/>
            <a:ext cx="3017520" cy="2786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2900" y="6388100"/>
            <a:ext cx="226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S. Whitcomb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946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F_bluebook_1983 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7963" b="15556"/>
          <a:stretch/>
        </p:blipFill>
        <p:spPr>
          <a:xfrm>
            <a:off x="2044700" y="482600"/>
            <a:ext cx="5172364" cy="5245100"/>
          </a:xfrm>
          <a:prstGeom prst="rect">
            <a:avLst/>
          </a:prstGeom>
        </p:spPr>
      </p:pic>
      <p:pic>
        <p:nvPicPr>
          <p:cNvPr id="3" name="Picture 2" descr="NSF_bluebook_1983 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t="12222" b="70185"/>
          <a:stretch/>
        </p:blipFill>
        <p:spPr>
          <a:xfrm>
            <a:off x="2209800" y="5645150"/>
            <a:ext cx="5324764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nsf_pac_deser_Page_2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008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895600" y="5257800"/>
            <a:ext cx="44196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nsf_pac_deser_Page_3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294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4724400" y="1752600"/>
            <a:ext cx="1752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sf_pac_deser_Page_1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4914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Subcommittee:</a:t>
            </a:r>
          </a:p>
          <a:p>
            <a:pPr>
              <a:spcBef>
                <a:spcPct val="50000"/>
              </a:spcBef>
            </a:pPr>
            <a:r>
              <a:rPr lang="en-US" sz="1200"/>
              <a:t>G. Baym</a:t>
            </a:r>
          </a:p>
          <a:p>
            <a:pPr>
              <a:spcBef>
                <a:spcPct val="50000"/>
              </a:spcBef>
            </a:pPr>
            <a:r>
              <a:rPr lang="en-US" sz="1200"/>
              <a:t>S. Deser</a:t>
            </a:r>
          </a:p>
          <a:p>
            <a:pPr>
              <a:spcBef>
                <a:spcPct val="50000"/>
              </a:spcBef>
            </a:pPr>
            <a:r>
              <a:rPr lang="en-US" sz="1200"/>
              <a:t>R. Schwitters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r_committee_rep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1358900" y="571500"/>
            <a:ext cx="6400800" cy="52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5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win_letter_198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2647950" y="2978150"/>
            <a:ext cx="371475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47950" y="3263900"/>
            <a:ext cx="3714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47950" y="3556000"/>
            <a:ext cx="241300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10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_study_rep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090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073666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Report to the NSF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000" y="1727200"/>
            <a:ext cx="393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Panel on </a:t>
            </a:r>
            <a:r>
              <a:rPr lang="en-US" sz="1600" dirty="0" err="1" smtClean="0"/>
              <a:t>interferometric</a:t>
            </a:r>
            <a:r>
              <a:rPr lang="en-US" sz="1600" dirty="0" smtClean="0"/>
              <a:t> observatories for</a:t>
            </a:r>
          </a:p>
          <a:p>
            <a:r>
              <a:rPr lang="en-US" sz="1600" dirty="0" smtClean="0"/>
              <a:t>Gravitational waves   January 1987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598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_study_rep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62234" cy="6858000"/>
          </a:xfrm>
          <a:prstGeom prst="rect">
            <a:avLst/>
          </a:prstGeom>
        </p:spPr>
      </p:pic>
      <p:pic>
        <p:nvPicPr>
          <p:cNvPr id="3" name="Picture 2" descr="andrew_sessler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515868"/>
            <a:ext cx="2468880" cy="2091690"/>
          </a:xfrm>
          <a:prstGeom prst="rect">
            <a:avLst/>
          </a:prstGeom>
        </p:spPr>
      </p:pic>
      <p:pic>
        <p:nvPicPr>
          <p:cNvPr id="6" name="Picture 5" descr="boyce_mcdaniel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3422650"/>
            <a:ext cx="1828800" cy="2313432"/>
          </a:xfrm>
          <a:prstGeom prst="rect">
            <a:avLst/>
          </a:prstGeom>
        </p:spPr>
      </p:pic>
      <p:pic>
        <p:nvPicPr>
          <p:cNvPr id="7" name="Picture 6" descr="garwin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94" y="3227832"/>
            <a:ext cx="2011680" cy="2687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2200" y="5915568"/>
            <a:ext cx="162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Sessler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784600" y="6069456"/>
            <a:ext cx="166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B. McDaniel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51600" y="6069456"/>
            <a:ext cx="155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Garwin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46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Outline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52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 Caltech and MIT got together on LIGO</a:t>
            </a:r>
          </a:p>
          <a:p>
            <a:pPr lvl="1"/>
            <a:r>
              <a:rPr lang="en-US" dirty="0" smtClean="0"/>
              <a:t>Basic ideas and some misconceptions</a:t>
            </a:r>
          </a:p>
          <a:p>
            <a:r>
              <a:rPr lang="en-US" dirty="0" smtClean="0"/>
              <a:t>The transition from table top to big science</a:t>
            </a:r>
          </a:p>
          <a:p>
            <a:r>
              <a:rPr lang="en-US" dirty="0" smtClean="0"/>
              <a:t>The advocacy and strategic thinking at the NSF</a:t>
            </a:r>
          </a:p>
          <a:p>
            <a:r>
              <a:rPr lang="en-US" dirty="0" smtClean="0"/>
              <a:t>The first committee recommendation</a:t>
            </a:r>
          </a:p>
          <a:p>
            <a:r>
              <a:rPr lang="en-US" dirty="0" smtClean="0"/>
              <a:t>The second committee recommendations</a:t>
            </a:r>
          </a:p>
          <a:p>
            <a:r>
              <a:rPr lang="en-US" dirty="0" smtClean="0"/>
              <a:t>Beginnings of a project </a:t>
            </a:r>
          </a:p>
          <a:p>
            <a:r>
              <a:rPr lang="en-US" dirty="0" smtClean="0"/>
              <a:t>A real project and two good things LIGO did</a:t>
            </a:r>
          </a:p>
          <a:p>
            <a:r>
              <a:rPr lang="en-US" dirty="0" smtClean="0"/>
              <a:t>Part of a legacy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6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ser Interferometer Gravitational Wave_v1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b="9015"/>
          <a:stretch/>
        </p:blipFill>
        <p:spPr>
          <a:xfrm>
            <a:off x="2141220" y="2006600"/>
            <a:ext cx="4572000" cy="4559300"/>
          </a:xfrm>
          <a:prstGeom prst="rect">
            <a:avLst/>
          </a:prstGeom>
        </p:spPr>
      </p:pic>
      <p:pic>
        <p:nvPicPr>
          <p:cNvPr id="3" name="Picture 2" descr="Drever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21875"/>
          <a:stretch/>
        </p:blipFill>
        <p:spPr>
          <a:xfrm>
            <a:off x="393700" y="177800"/>
            <a:ext cx="1645920" cy="1498600"/>
          </a:xfrm>
          <a:prstGeom prst="rect">
            <a:avLst/>
          </a:prstGeom>
        </p:spPr>
      </p:pic>
      <p:pic>
        <p:nvPicPr>
          <p:cNvPr id="4" name="Picture 3" descr="vogt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88900"/>
            <a:ext cx="1478280" cy="1828800"/>
          </a:xfrm>
          <a:prstGeom prst="rect">
            <a:avLst/>
          </a:prstGeom>
        </p:spPr>
      </p:pic>
      <p:pic>
        <p:nvPicPr>
          <p:cNvPr id="5" name="Picture 4" descr="Kip_Thorne_at_Caltech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b="4741"/>
          <a:stretch/>
        </p:blipFill>
        <p:spPr>
          <a:xfrm>
            <a:off x="7200900" y="88900"/>
            <a:ext cx="1645920" cy="1803400"/>
          </a:xfrm>
          <a:prstGeom prst="rect">
            <a:avLst/>
          </a:prstGeom>
        </p:spPr>
      </p:pic>
      <p:pic>
        <p:nvPicPr>
          <p:cNvPr id="6" name="Picture 5" descr="raab_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06600"/>
            <a:ext cx="1371600" cy="1799617"/>
          </a:xfrm>
          <a:prstGeom prst="rect">
            <a:avLst/>
          </a:prstGeom>
        </p:spPr>
      </p:pic>
      <p:pic>
        <p:nvPicPr>
          <p:cNvPr id="7" name="Picture 6" descr="althouse_cro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215900"/>
            <a:ext cx="1524000" cy="1460500"/>
          </a:xfrm>
          <a:prstGeom prst="rect">
            <a:avLst/>
          </a:prstGeom>
        </p:spPr>
      </p:pic>
      <p:pic>
        <p:nvPicPr>
          <p:cNvPr id="8" name="Picture 7" descr="asiri_cro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86" y="2171700"/>
            <a:ext cx="1091946" cy="1310640"/>
          </a:xfrm>
          <a:prstGeom prst="rect">
            <a:avLst/>
          </a:prstGeom>
        </p:spPr>
      </p:pic>
      <p:pic>
        <p:nvPicPr>
          <p:cNvPr id="9" name="Picture 8" descr="savage_cro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20" y="2088336"/>
            <a:ext cx="1371600" cy="1394004"/>
          </a:xfrm>
          <a:prstGeom prst="rect">
            <a:avLst/>
          </a:prstGeom>
        </p:spPr>
      </p:pic>
      <p:pic>
        <p:nvPicPr>
          <p:cNvPr id="10" name="Picture 9" descr="worden_cro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86" y="3707255"/>
            <a:ext cx="1280160" cy="1491449"/>
          </a:xfrm>
          <a:prstGeom prst="rect">
            <a:avLst/>
          </a:prstGeom>
        </p:spPr>
      </p:pic>
      <p:pic>
        <p:nvPicPr>
          <p:cNvPr id="11" name="Picture 10" descr="zucker_cropjp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030" y="3707255"/>
            <a:ext cx="1371600" cy="1433015"/>
          </a:xfrm>
          <a:prstGeom prst="rect">
            <a:avLst/>
          </a:prstGeom>
        </p:spPr>
      </p:pic>
      <p:pic>
        <p:nvPicPr>
          <p:cNvPr id="12" name="Picture 11" descr="jones_crop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52" y="5412965"/>
            <a:ext cx="1371600" cy="1282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4550" y="1683950"/>
            <a:ext cx="1576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R.Drever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44550" y="38837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Raab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1917700"/>
            <a:ext cx="1158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Vogt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94300" y="1729601"/>
            <a:ext cx="103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W. </a:t>
            </a:r>
            <a:r>
              <a:rPr lang="en-US" sz="1200" dirty="0" err="1" smtClean="0"/>
              <a:t>Althouse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92390" y="1831587"/>
            <a:ext cx="1452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K. Thorne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370574" y="3488690"/>
            <a:ext cx="110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Asiri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4620" y="3488690"/>
            <a:ext cx="109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Savage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3500" y="5194979"/>
            <a:ext cx="1022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 Worden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995920" y="5135966"/>
            <a:ext cx="1148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Zucker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551420" y="6648450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L.Jones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423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y_barish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2400"/>
            <a:ext cx="2743200" cy="4114800"/>
          </a:xfrm>
          <a:prstGeom prst="rect">
            <a:avLst/>
          </a:prstGeom>
        </p:spPr>
      </p:pic>
      <p:pic>
        <p:nvPicPr>
          <p:cNvPr id="3" name="Picture 2" descr="gsand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906814"/>
            <a:ext cx="2743200" cy="4441371"/>
          </a:xfrm>
          <a:prstGeom prst="rect">
            <a:avLst/>
          </a:prstGeom>
        </p:spPr>
      </p:pic>
      <p:pic>
        <p:nvPicPr>
          <p:cNvPr id="4" name="Picture 3" descr="albert_lazzarin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673100"/>
            <a:ext cx="1778000" cy="1778000"/>
          </a:xfrm>
          <a:prstGeom prst="rect">
            <a:avLst/>
          </a:prstGeom>
        </p:spPr>
      </p:pic>
      <p:pic>
        <p:nvPicPr>
          <p:cNvPr id="5" name="Picture 4" descr="dennis_coy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4127500"/>
            <a:ext cx="2032000" cy="203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500" y="440392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B. </a:t>
            </a:r>
            <a:r>
              <a:rPr lang="en-US" sz="1400" dirty="0" err="1" smtClean="0"/>
              <a:t>Barish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49700" y="6411685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G. Sanders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327900" y="25146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Lazzarini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80300" y="6257796"/>
            <a:ext cx="177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Coyne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3300" y="177887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The real start</a:t>
            </a:r>
          </a:p>
          <a:p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smtClean="0">
                <a:solidFill>
                  <a:srgbClr val="0000FF"/>
                </a:solidFill>
              </a:rPr>
              <a:t>      1994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9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nsf_mrefc_bar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02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6488668"/>
            <a:ext cx="394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Barish</a:t>
            </a:r>
            <a:r>
              <a:rPr lang="en-US" smtClean="0"/>
              <a:t>: </a:t>
            </a:r>
            <a:r>
              <a:rPr lang="en-US" dirty="0" smtClean="0"/>
              <a:t>MREFC Program </a:t>
            </a:r>
            <a:r>
              <a:rPr lang="en-US" smtClean="0"/>
              <a:t>NSB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3068928" y="3152203"/>
            <a:ext cx="663552" cy="580669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1824768" y="1078385"/>
            <a:ext cx="1866240" cy="314175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4"/>
          <a:stretch>
            <a:fillRect/>
          </a:stretch>
        </p:blipFill>
        <p:spPr>
          <a:xfrm>
            <a:off x="746496" y="1982701"/>
            <a:ext cx="912384" cy="746574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5"/>
          <a:stretch>
            <a:fillRect/>
          </a:stretch>
        </p:blipFill>
        <p:spPr>
          <a:xfrm>
            <a:off x="4644864" y="1571856"/>
            <a:ext cx="1193871" cy="419009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6"/>
          <a:stretch>
            <a:fillRect/>
          </a:stretch>
        </p:blipFill>
        <p:spPr>
          <a:xfrm>
            <a:off x="7111305" y="5336080"/>
            <a:ext cx="1951143" cy="386024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7"/>
          <a:stretch>
            <a:fillRect/>
          </a:stretch>
        </p:blipFill>
        <p:spPr>
          <a:xfrm>
            <a:off x="1783296" y="5939936"/>
            <a:ext cx="1451520" cy="414764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8"/>
          <a:stretch>
            <a:fillRect/>
          </a:stretch>
        </p:blipFill>
        <p:spPr>
          <a:xfrm>
            <a:off x="5022684" y="2488581"/>
            <a:ext cx="570158" cy="647946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9"/>
          <a:stretch>
            <a:fillRect/>
          </a:stretch>
        </p:blipFill>
        <p:spPr>
          <a:xfrm>
            <a:off x="4769280" y="3765857"/>
            <a:ext cx="1278774" cy="636515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10"/>
          <a:stretch>
            <a:fillRect/>
          </a:stretch>
        </p:blipFill>
        <p:spPr>
          <a:xfrm>
            <a:off x="82944" y="3566967"/>
            <a:ext cx="995328" cy="829527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2121276" y="3670168"/>
            <a:ext cx="832379" cy="830833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12"/>
          <a:stretch>
            <a:fillRect/>
          </a:stretch>
        </p:blipFill>
        <p:spPr>
          <a:xfrm>
            <a:off x="3732480" y="2654487"/>
            <a:ext cx="663552" cy="784132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3"/>
          <a:stretch>
            <a:fillRect/>
          </a:stretch>
        </p:blipFill>
        <p:spPr>
          <a:xfrm>
            <a:off x="6801408" y="3394856"/>
            <a:ext cx="746496" cy="735144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14"/>
          <a:stretch>
            <a:fillRect/>
          </a:stretch>
        </p:blipFill>
        <p:spPr>
          <a:xfrm>
            <a:off x="3234816" y="4645352"/>
            <a:ext cx="776539" cy="793276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15"/>
          <a:stretch>
            <a:fillRect/>
          </a:stretch>
        </p:blipFill>
        <p:spPr>
          <a:xfrm>
            <a:off x="5142528" y="6221453"/>
            <a:ext cx="1127908" cy="556175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16"/>
          <a:stretch>
            <a:fillRect/>
          </a:stretch>
        </p:blipFill>
        <p:spPr>
          <a:xfrm>
            <a:off x="767069" y="4435684"/>
            <a:ext cx="1552424" cy="427827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7"/>
          <a:stretch>
            <a:fillRect/>
          </a:stretch>
        </p:blipFill>
        <p:spPr>
          <a:xfrm>
            <a:off x="4020498" y="4230588"/>
            <a:ext cx="790254" cy="724040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18"/>
          <a:stretch>
            <a:fillRect/>
          </a:stretch>
        </p:blipFill>
        <p:spPr>
          <a:xfrm>
            <a:off x="8211456" y="4021900"/>
            <a:ext cx="894097" cy="753106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/>
          <p:nvPr/>
        </p:nvPicPr>
        <p:blipFill>
          <a:blip r:embed="rId19"/>
          <a:stretch>
            <a:fillRect/>
          </a:stretch>
        </p:blipFill>
        <p:spPr>
          <a:xfrm>
            <a:off x="8212436" y="4846528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20"/>
          <a:stretch>
            <a:fillRect/>
          </a:stretch>
        </p:blipFill>
        <p:spPr>
          <a:xfrm>
            <a:off x="2073600" y="6387358"/>
            <a:ext cx="1907712" cy="414764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21"/>
          <a:stretch>
            <a:fillRect/>
          </a:stretch>
        </p:blipFill>
        <p:spPr>
          <a:xfrm>
            <a:off x="6552576" y="6304406"/>
            <a:ext cx="2518363" cy="489552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22"/>
          <a:stretch>
            <a:fillRect/>
          </a:stretch>
        </p:blipFill>
        <p:spPr>
          <a:xfrm>
            <a:off x="331776" y="4923603"/>
            <a:ext cx="1666064" cy="399414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23"/>
          <a:stretch>
            <a:fillRect/>
          </a:stretch>
        </p:blipFill>
        <p:spPr>
          <a:xfrm>
            <a:off x="5557248" y="3484014"/>
            <a:ext cx="1179176" cy="248532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24"/>
          <a:stretch>
            <a:fillRect/>
          </a:stretch>
        </p:blipFill>
        <p:spPr>
          <a:xfrm>
            <a:off x="6754711" y="4230588"/>
            <a:ext cx="544361" cy="630963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25"/>
          <a:stretch>
            <a:fillRect/>
          </a:stretch>
        </p:blipFill>
        <p:spPr>
          <a:xfrm>
            <a:off x="4448933" y="2488581"/>
            <a:ext cx="610651" cy="760291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26"/>
          <a:stretch>
            <a:fillRect/>
          </a:stretch>
        </p:blipFill>
        <p:spPr>
          <a:xfrm>
            <a:off x="3296534" y="6002641"/>
            <a:ext cx="1400905" cy="414764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7"/>
          <a:stretch>
            <a:fillRect/>
          </a:stretch>
        </p:blipFill>
        <p:spPr>
          <a:xfrm>
            <a:off x="2273449" y="2405629"/>
            <a:ext cx="712535" cy="787724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28"/>
          <a:stretch>
            <a:fillRect/>
          </a:stretch>
        </p:blipFill>
        <p:spPr>
          <a:xfrm>
            <a:off x="1741824" y="2481723"/>
            <a:ext cx="465009" cy="587527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29"/>
          <a:stretch>
            <a:fillRect/>
          </a:stretch>
        </p:blipFill>
        <p:spPr>
          <a:xfrm>
            <a:off x="3068928" y="2073818"/>
            <a:ext cx="663552" cy="438931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30"/>
          <a:stretch>
            <a:fillRect/>
          </a:stretch>
        </p:blipFill>
        <p:spPr>
          <a:xfrm>
            <a:off x="3981312" y="1945469"/>
            <a:ext cx="580608" cy="663622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/>
          <p:nvPr/>
        </p:nvPicPr>
        <p:blipFill>
          <a:blip r:embed="rId31"/>
          <a:stretch>
            <a:fillRect/>
          </a:stretch>
        </p:blipFill>
        <p:spPr>
          <a:xfrm>
            <a:off x="4103442" y="5082649"/>
            <a:ext cx="790254" cy="806993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32"/>
          <a:stretch>
            <a:fillRect/>
          </a:stretch>
        </p:blipFill>
        <p:spPr>
          <a:xfrm>
            <a:off x="7382016" y="2820392"/>
            <a:ext cx="912384" cy="574464"/>
          </a:xfrm>
          <a:prstGeom prst="rect">
            <a:avLst/>
          </a:prstGeom>
          <a:ln>
            <a:noFill/>
          </a:ln>
        </p:spPr>
      </p:pic>
      <p:pic>
        <p:nvPicPr>
          <p:cNvPr id="70" name="Picture 69"/>
          <p:cNvPicPr/>
          <p:nvPr/>
        </p:nvPicPr>
        <p:blipFill>
          <a:blip r:embed="rId33"/>
          <a:stretch>
            <a:fillRect/>
          </a:stretch>
        </p:blipFill>
        <p:spPr>
          <a:xfrm>
            <a:off x="8294400" y="1327244"/>
            <a:ext cx="829440" cy="746574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34"/>
          <a:stretch>
            <a:fillRect/>
          </a:stretch>
        </p:blipFill>
        <p:spPr>
          <a:xfrm>
            <a:off x="2985984" y="1510458"/>
            <a:ext cx="995328" cy="435012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5"/>
          <a:stretch>
            <a:fillRect/>
          </a:stretch>
        </p:blipFill>
        <p:spPr>
          <a:xfrm>
            <a:off x="6435344" y="5840328"/>
            <a:ext cx="2605552" cy="464078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36"/>
          <a:stretch>
            <a:fillRect/>
          </a:stretch>
        </p:blipFill>
        <p:spPr>
          <a:xfrm>
            <a:off x="1161216" y="2820392"/>
            <a:ext cx="610651" cy="746248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37"/>
          <a:stretch>
            <a:fillRect/>
          </a:stretch>
        </p:blipFill>
        <p:spPr>
          <a:xfrm>
            <a:off x="1399598" y="1659054"/>
            <a:ext cx="674002" cy="497716"/>
          </a:xfrm>
          <a:prstGeom prst="rect">
            <a:avLst/>
          </a:prstGeom>
          <a:ln>
            <a:noFill/>
          </a:ln>
        </p:spPr>
      </p:pic>
      <p:pic>
        <p:nvPicPr>
          <p:cNvPr id="75" name="Picture 74"/>
          <p:cNvPicPr/>
          <p:nvPr/>
        </p:nvPicPr>
        <p:blipFill>
          <a:blip r:embed="rId38"/>
          <a:stretch>
            <a:fillRect/>
          </a:stretch>
        </p:blipFill>
        <p:spPr>
          <a:xfrm>
            <a:off x="4810752" y="2049651"/>
            <a:ext cx="1866240" cy="406272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39"/>
          <a:stretch>
            <a:fillRect/>
          </a:stretch>
        </p:blipFill>
        <p:spPr>
          <a:xfrm>
            <a:off x="2488320" y="4728304"/>
            <a:ext cx="700452" cy="806993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40"/>
          <a:stretch>
            <a:fillRect/>
          </a:stretch>
        </p:blipFill>
        <p:spPr>
          <a:xfrm>
            <a:off x="1990656" y="3202497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41"/>
          <a:stretch>
            <a:fillRect/>
          </a:stretch>
        </p:blipFill>
        <p:spPr>
          <a:xfrm>
            <a:off x="1647124" y="5143068"/>
            <a:ext cx="675308" cy="663622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2"/>
          <a:stretch>
            <a:fillRect/>
          </a:stretch>
        </p:blipFill>
        <p:spPr>
          <a:xfrm>
            <a:off x="165888" y="5483697"/>
            <a:ext cx="663552" cy="654804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43"/>
          <a:stretch>
            <a:fillRect/>
          </a:stretch>
        </p:blipFill>
        <p:spPr>
          <a:xfrm>
            <a:off x="7299072" y="4479446"/>
            <a:ext cx="746496" cy="746574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44"/>
          <a:stretch>
            <a:fillRect/>
          </a:stretch>
        </p:blipFill>
        <p:spPr>
          <a:xfrm>
            <a:off x="4064256" y="6298201"/>
            <a:ext cx="1069782" cy="479427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45"/>
          <a:stretch>
            <a:fillRect/>
          </a:stretch>
        </p:blipFill>
        <p:spPr>
          <a:xfrm>
            <a:off x="713841" y="6387358"/>
            <a:ext cx="1324818" cy="432073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6"/>
          <a:stretch>
            <a:fillRect/>
          </a:stretch>
        </p:blipFill>
        <p:spPr>
          <a:xfrm>
            <a:off x="2156544" y="1617905"/>
            <a:ext cx="746496" cy="704771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/>
          <p:nvPr/>
        </p:nvPicPr>
        <p:blipFill>
          <a:blip r:embed="rId47"/>
          <a:stretch>
            <a:fillRect/>
          </a:stretch>
        </p:blipFill>
        <p:spPr>
          <a:xfrm>
            <a:off x="7796736" y="3484014"/>
            <a:ext cx="1294122" cy="537886"/>
          </a:xfrm>
          <a:prstGeom prst="rect">
            <a:avLst/>
          </a:prstGeom>
          <a:ln>
            <a:noFill/>
          </a:ln>
        </p:spPr>
      </p:pic>
      <p:pic>
        <p:nvPicPr>
          <p:cNvPr id="85" name="Picture 84"/>
          <p:cNvPicPr/>
          <p:nvPr/>
        </p:nvPicPr>
        <p:blipFill>
          <a:blip r:embed="rId48"/>
          <a:stretch>
            <a:fillRect/>
          </a:stretch>
        </p:blipFill>
        <p:spPr>
          <a:xfrm>
            <a:off x="8377344" y="2669510"/>
            <a:ext cx="746496" cy="731551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49"/>
          <a:stretch>
            <a:fillRect/>
          </a:stretch>
        </p:blipFill>
        <p:spPr>
          <a:xfrm>
            <a:off x="6146999" y="4900742"/>
            <a:ext cx="737353" cy="737430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50"/>
          <a:stretch>
            <a:fillRect/>
          </a:stretch>
        </p:blipFill>
        <p:spPr>
          <a:xfrm>
            <a:off x="1161216" y="3649919"/>
            <a:ext cx="739312" cy="751800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51"/>
          <a:stretch>
            <a:fillRect/>
          </a:stretch>
        </p:blipFill>
        <p:spPr>
          <a:xfrm>
            <a:off x="6676992" y="1576102"/>
            <a:ext cx="746496" cy="746574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52"/>
          <a:stretch>
            <a:fillRect/>
          </a:stretch>
        </p:blipFill>
        <p:spPr>
          <a:xfrm>
            <a:off x="7547904" y="2156770"/>
            <a:ext cx="1437805" cy="414764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53"/>
          <a:stretch>
            <a:fillRect/>
          </a:stretch>
        </p:blipFill>
        <p:spPr>
          <a:xfrm>
            <a:off x="5640192" y="2571534"/>
            <a:ext cx="746496" cy="727632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54"/>
          <a:stretch>
            <a:fillRect/>
          </a:stretch>
        </p:blipFill>
        <p:spPr>
          <a:xfrm>
            <a:off x="109395" y="1824960"/>
            <a:ext cx="720045" cy="746574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55"/>
          <a:stretch>
            <a:fillRect/>
          </a:stretch>
        </p:blipFill>
        <p:spPr>
          <a:xfrm>
            <a:off x="2405376" y="5581672"/>
            <a:ext cx="1568099" cy="30797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56"/>
          <a:stretch>
            <a:fillRect/>
          </a:stretch>
        </p:blipFill>
        <p:spPr>
          <a:xfrm>
            <a:off x="1067169" y="1039848"/>
            <a:ext cx="674655" cy="608429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57"/>
          <a:stretch>
            <a:fillRect/>
          </a:stretch>
        </p:blipFill>
        <p:spPr>
          <a:xfrm>
            <a:off x="2985984" y="2571534"/>
            <a:ext cx="748782" cy="479754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8"/>
          <a:stretch>
            <a:fillRect/>
          </a:stretch>
        </p:blipFill>
        <p:spPr>
          <a:xfrm>
            <a:off x="2985984" y="3815824"/>
            <a:ext cx="912384" cy="701506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59"/>
          <a:stretch>
            <a:fillRect/>
          </a:stretch>
        </p:blipFill>
        <p:spPr>
          <a:xfrm>
            <a:off x="4122709" y="3542799"/>
            <a:ext cx="646571" cy="604836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60"/>
          <a:stretch>
            <a:fillRect/>
          </a:stretch>
        </p:blipFill>
        <p:spPr>
          <a:xfrm>
            <a:off x="7488472" y="3942213"/>
            <a:ext cx="557096" cy="537233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/>
          <p:nvPr/>
        </p:nvPicPr>
        <p:blipFill>
          <a:blip r:embed="rId61"/>
          <a:stretch>
            <a:fillRect/>
          </a:stretch>
        </p:blipFill>
        <p:spPr>
          <a:xfrm>
            <a:off x="7547904" y="1576102"/>
            <a:ext cx="770334" cy="498369"/>
          </a:xfrm>
          <a:prstGeom prst="rect">
            <a:avLst/>
          </a:prstGeom>
          <a:ln>
            <a:noFill/>
          </a:ln>
        </p:spPr>
      </p:pic>
      <p:pic>
        <p:nvPicPr>
          <p:cNvPr id="99" name="Picture 98"/>
          <p:cNvPicPr/>
          <p:nvPr/>
        </p:nvPicPr>
        <p:blipFill>
          <a:blip r:embed="rId62"/>
          <a:stretch>
            <a:fillRect/>
          </a:stretch>
        </p:blipFill>
        <p:spPr>
          <a:xfrm>
            <a:off x="5059584" y="4826933"/>
            <a:ext cx="989124" cy="730898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63"/>
          <a:stretch>
            <a:fillRect/>
          </a:stretch>
        </p:blipFill>
        <p:spPr>
          <a:xfrm>
            <a:off x="5570310" y="953956"/>
            <a:ext cx="2382191" cy="705098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64"/>
          <a:stretch>
            <a:fillRect/>
          </a:stretch>
        </p:blipFill>
        <p:spPr>
          <a:xfrm>
            <a:off x="4976640" y="3136527"/>
            <a:ext cx="414720" cy="622145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65"/>
          <a:stretch>
            <a:fillRect/>
          </a:stretch>
        </p:blipFill>
        <p:spPr>
          <a:xfrm>
            <a:off x="4987743" y="4479446"/>
            <a:ext cx="1730721" cy="326912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6"/>
          <a:stretch>
            <a:fillRect/>
          </a:stretch>
        </p:blipFill>
        <p:spPr>
          <a:xfrm>
            <a:off x="4903493" y="5650582"/>
            <a:ext cx="1492992" cy="497716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67"/>
          <a:stretch>
            <a:fillRect/>
          </a:stretch>
        </p:blipFill>
        <p:spPr>
          <a:xfrm>
            <a:off x="3882040" y="1071200"/>
            <a:ext cx="1584100" cy="500656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68"/>
          <a:stretch>
            <a:fillRect/>
          </a:stretch>
        </p:blipFill>
        <p:spPr>
          <a:xfrm>
            <a:off x="767722" y="5317791"/>
            <a:ext cx="559382" cy="405946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69"/>
          <a:stretch>
            <a:fillRect/>
          </a:stretch>
        </p:blipFill>
        <p:spPr>
          <a:xfrm>
            <a:off x="82944" y="2737440"/>
            <a:ext cx="965612" cy="746574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70"/>
          <a:stretch>
            <a:fillRect/>
          </a:stretch>
        </p:blipFill>
        <p:spPr>
          <a:xfrm>
            <a:off x="82944" y="1039848"/>
            <a:ext cx="995328" cy="663622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71"/>
          <a:stretch>
            <a:fillRect/>
          </a:stretch>
        </p:blipFill>
        <p:spPr>
          <a:xfrm>
            <a:off x="6489225" y="2488581"/>
            <a:ext cx="892791" cy="707058"/>
          </a:xfrm>
          <a:prstGeom prst="rect">
            <a:avLst/>
          </a:prstGeom>
          <a:ln>
            <a:noFill/>
          </a:ln>
        </p:spPr>
      </p:pic>
      <p:pic>
        <p:nvPicPr>
          <p:cNvPr id="109" name="Picture 108"/>
          <p:cNvPicPr/>
          <p:nvPr/>
        </p:nvPicPr>
        <p:blipFill>
          <a:blip r:embed="rId72"/>
          <a:stretch>
            <a:fillRect/>
          </a:stretch>
        </p:blipFill>
        <p:spPr>
          <a:xfrm>
            <a:off x="6096384" y="3765857"/>
            <a:ext cx="622080" cy="622145"/>
          </a:xfrm>
          <a:prstGeom prst="rect">
            <a:avLst/>
          </a:prstGeom>
          <a:ln>
            <a:noFill/>
          </a:ln>
        </p:spPr>
      </p:pic>
      <p:pic>
        <p:nvPicPr>
          <p:cNvPr id="110" name="Picture 109"/>
          <p:cNvPicPr/>
          <p:nvPr/>
        </p:nvPicPr>
        <p:blipFill>
          <a:blip r:embed="rId73"/>
          <a:stretch>
            <a:fillRect/>
          </a:stretch>
        </p:blipFill>
        <p:spPr>
          <a:xfrm>
            <a:off x="7624970" y="76421"/>
            <a:ext cx="1519443" cy="613328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74"/>
          <a:stretch>
            <a:fillRect/>
          </a:stretch>
        </p:blipFill>
        <p:spPr>
          <a:xfrm>
            <a:off x="21552" y="0"/>
            <a:ext cx="1427029" cy="1039848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1448581" y="318748"/>
            <a:ext cx="6155163" cy="593732"/>
          </a:xfrm>
          <a:prstGeom prst="rect">
            <a:avLst/>
          </a:prstGeom>
        </p:spPr>
        <p:txBody>
          <a:bodyPr lIns="81639" tIns="40820" rIns="81639" bIns="40820"/>
          <a:lstStyle/>
          <a:p>
            <a:pPr algn="ctr">
              <a:lnSpc>
                <a:spcPct val="93000"/>
              </a:lnSpc>
            </a:pPr>
            <a:r>
              <a:rPr lang="en-US" sz="3600" b="1">
                <a:solidFill>
                  <a:srgbClr val="0000FF"/>
                </a:solidFill>
                <a:latin typeface="Times New Roman"/>
              </a:rPr>
              <a:t>LIGO Scientific Collaboration</a:t>
            </a:r>
            <a:endParaRPr/>
          </a:p>
        </p:txBody>
      </p:sp>
      <p:pic>
        <p:nvPicPr>
          <p:cNvPr id="113" name="Picture 112"/>
          <p:cNvPicPr/>
          <p:nvPr/>
        </p:nvPicPr>
        <p:blipFill>
          <a:blip r:embed="rId75"/>
          <a:stretch>
            <a:fillRect/>
          </a:stretch>
        </p:blipFill>
        <p:spPr>
          <a:xfrm>
            <a:off x="165888" y="4396494"/>
            <a:ext cx="485582" cy="527109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76"/>
          <a:stretch>
            <a:fillRect/>
          </a:stretch>
        </p:blipFill>
        <p:spPr>
          <a:xfrm>
            <a:off x="76740" y="6138500"/>
            <a:ext cx="521502" cy="648599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77"/>
          <a:stretch>
            <a:fillRect/>
          </a:stretch>
        </p:blipFill>
        <p:spPr>
          <a:xfrm>
            <a:off x="982919" y="5694997"/>
            <a:ext cx="664205" cy="65970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1975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500" y="10668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Management and Operations</a:t>
            </a:r>
          </a:p>
          <a:p>
            <a:r>
              <a:rPr lang="en-US" dirty="0" smtClean="0"/>
              <a:t>Working Group for Shuttle</a:t>
            </a:r>
          </a:p>
          <a:p>
            <a:r>
              <a:rPr lang="en-US" dirty="0" smtClean="0"/>
              <a:t>Astronomy</a:t>
            </a:r>
          </a:p>
          <a:p>
            <a:endParaRPr lang="en-US" dirty="0"/>
          </a:p>
          <a:p>
            <a:r>
              <a:rPr lang="en-US" dirty="0" smtClean="0"/>
              <a:t>Report of the sub-panel on</a:t>
            </a:r>
          </a:p>
          <a:p>
            <a:r>
              <a:rPr lang="en-US" dirty="0" smtClean="0"/>
              <a:t>Relativity and Gravitation</a:t>
            </a:r>
          </a:p>
          <a:p>
            <a:endParaRPr lang="en-US" dirty="0"/>
          </a:p>
          <a:p>
            <a:r>
              <a:rPr lang="en-US" dirty="0" smtClean="0"/>
              <a:t>October 1975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0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1975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621867" y="3894667"/>
            <a:ext cx="846666" cy="1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904067" y="4114800"/>
            <a:ext cx="63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4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27000"/>
            <a:ext cx="4224528" cy="59801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0" y="6305034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 Thorne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6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w_gw_det_Page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64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1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w_gw_det_Pag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0"/>
            <a:ext cx="58341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333500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Types of GW detectors  </a:t>
            </a:r>
          </a:p>
          <a:p>
            <a:r>
              <a:rPr lang="en-US" smtClean="0"/>
              <a:t>        MTW  </a:t>
            </a:r>
            <a:r>
              <a:rPr lang="en-US" dirty="0" smtClean="0"/>
              <a:t>(1973)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1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w_gw_det_Page_3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11" y="472659"/>
            <a:ext cx="6562344" cy="2353056"/>
          </a:xfrm>
          <a:prstGeom prst="rect">
            <a:avLst/>
          </a:prstGeom>
        </p:spPr>
      </p:pic>
      <p:pic>
        <p:nvPicPr>
          <p:cNvPr id="3" name="Picture 2" descr="problems_from_GRAVITATION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55" y="3148104"/>
            <a:ext cx="4572000" cy="317988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5448300" y="2628900"/>
            <a:ext cx="2108200" cy="38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003225"/>
              </p:ext>
            </p:extLst>
          </p:nvPr>
        </p:nvGraphicFramePr>
        <p:xfrm>
          <a:off x="5461000" y="3467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0" y="3467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736566"/>
              </p:ext>
            </p:extLst>
          </p:nvPr>
        </p:nvGraphicFramePr>
        <p:xfrm>
          <a:off x="5461000" y="3467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0" y="3467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10450"/>
              </p:ext>
            </p:extLst>
          </p:nvPr>
        </p:nvGraphicFramePr>
        <p:xfrm>
          <a:off x="158750" y="4451350"/>
          <a:ext cx="4318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8" imgW="4318000" imgH="1143000" progId="Equation.DSMT4">
                  <p:embed/>
                </p:oleObj>
              </mc:Choice>
              <mc:Fallback>
                <p:oleObj name="Equation" r:id="rId8" imgW="4318000" imgH="1143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750" y="4451350"/>
                        <a:ext cx="431800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46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ings_sauls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" y="575366"/>
            <a:ext cx="1828800" cy="1258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282" y="1919102"/>
            <a:ext cx="891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H. Billing</a:t>
            </a:r>
          </a:p>
        </p:txBody>
      </p:sp>
      <p:pic>
        <p:nvPicPr>
          <p:cNvPr id="2" name="Picture 1" descr="schil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07" y="389432"/>
            <a:ext cx="1371600" cy="1665716"/>
          </a:xfrm>
          <a:prstGeom prst="rect">
            <a:avLst/>
          </a:prstGeom>
        </p:spPr>
      </p:pic>
      <p:pic>
        <p:nvPicPr>
          <p:cNvPr id="3" name="Picture 2" descr="james_houg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37" y="2339247"/>
            <a:ext cx="1463040" cy="1760607"/>
          </a:xfrm>
          <a:prstGeom prst="rect">
            <a:avLst/>
          </a:prstGeom>
        </p:spPr>
      </p:pic>
      <p:pic>
        <p:nvPicPr>
          <p:cNvPr id="7" name="Picture 6" descr="dhs_dd_jf_1.5_met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44" y="4816326"/>
            <a:ext cx="2286000" cy="1515140"/>
          </a:xfrm>
          <a:prstGeom prst="rect">
            <a:avLst/>
          </a:prstGeom>
        </p:spPr>
      </p:pic>
      <p:pic>
        <p:nvPicPr>
          <p:cNvPr id="8" name="Picture 7" descr="drever_cropjp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2" y="2355729"/>
            <a:ext cx="1645920" cy="1835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9934" y="2109508"/>
            <a:ext cx="1257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R. Schilling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885430" y="2109508"/>
            <a:ext cx="98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A. </a:t>
            </a:r>
            <a:r>
              <a:rPr lang="en-US" sz="1000" dirty="0" err="1" smtClean="0"/>
              <a:t>Rudiger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8890" y="2078730"/>
            <a:ext cx="1837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Max Planck </a:t>
            </a:r>
            <a:r>
              <a:rPr lang="en-US" sz="1400" dirty="0" err="1" smtClean="0"/>
              <a:t>Garching</a:t>
            </a:r>
            <a:endParaRPr lang="en-US" sz="14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659642" y="4307840"/>
            <a:ext cx="840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R. </a:t>
            </a:r>
            <a:r>
              <a:rPr lang="en-US" sz="1000" dirty="0" err="1" smtClean="0"/>
              <a:t>Drever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07346" y="4206456"/>
            <a:ext cx="1215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J. Hough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72720" y="4114405"/>
            <a:ext cx="899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Glasgow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83209" y="20100"/>
            <a:ext cx="540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Initial </a:t>
            </a:r>
            <a:r>
              <a:rPr lang="en-US" dirty="0" err="1" smtClean="0">
                <a:solidFill>
                  <a:srgbClr val="0000FF"/>
                </a:solidFill>
              </a:rPr>
              <a:t>interferometric</a:t>
            </a:r>
            <a:r>
              <a:rPr lang="en-US" dirty="0" smtClean="0">
                <a:solidFill>
                  <a:srgbClr val="0000FF"/>
                </a:solidFill>
              </a:rPr>
              <a:t> GW detector groups late 1970’s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720" y="5569466"/>
            <a:ext cx="69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20204" y="6369566"/>
            <a:ext cx="3578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J. </a:t>
            </a:r>
            <a:r>
              <a:rPr lang="en-US" sz="1000" dirty="0" err="1" smtClean="0"/>
              <a:t>Livas</a:t>
            </a:r>
            <a:r>
              <a:rPr lang="en-US" sz="1000" dirty="0" smtClean="0"/>
              <a:t> , D.H. Shoemaker, D. Dewey</a:t>
            </a:r>
            <a:endParaRPr lang="en-US" sz="1000" dirty="0"/>
          </a:p>
        </p:txBody>
      </p:sp>
      <p:pic>
        <p:nvPicPr>
          <p:cNvPr id="18" name="Picture 17" descr="hwar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21" y="2611033"/>
            <a:ext cx="1463040" cy="16130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57770" y="4347238"/>
            <a:ext cx="132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H. Ward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0012" y="1935553"/>
            <a:ext cx="88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L. </a:t>
            </a:r>
            <a:r>
              <a:rPr lang="en-US" sz="1000" dirty="0" err="1" smtClean="0"/>
              <a:t>Schnupp</a:t>
            </a:r>
            <a:endParaRPr lang="en-US" sz="1000" dirty="0"/>
          </a:p>
        </p:txBody>
      </p:sp>
      <p:pic>
        <p:nvPicPr>
          <p:cNvPr id="21" name="Picture 20" descr="brian_meers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74" t="12582" r="53192" b="11764"/>
          <a:stretch/>
        </p:blipFill>
        <p:spPr>
          <a:xfrm rot="5400000">
            <a:off x="5299606" y="2385832"/>
            <a:ext cx="1828800" cy="159924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58921" y="4224128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B. </a:t>
            </a:r>
            <a:r>
              <a:rPr lang="en-US" sz="1000" dirty="0" err="1" smtClean="0"/>
              <a:t>Meers</a:t>
            </a:r>
            <a:endParaRPr lang="en-US" sz="1000" dirty="0"/>
          </a:p>
        </p:txBody>
      </p:sp>
      <p:pic>
        <p:nvPicPr>
          <p:cNvPr id="23" name="Picture 22" descr="Liese_Schnupp_cro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82" y="575366"/>
            <a:ext cx="1280160" cy="1272371"/>
          </a:xfrm>
          <a:prstGeom prst="rect">
            <a:avLst/>
          </a:prstGeom>
        </p:spPr>
      </p:pic>
      <p:pic>
        <p:nvPicPr>
          <p:cNvPr id="24" name="Picture 23" descr="maischberge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60" y="712532"/>
            <a:ext cx="1316736" cy="1121664"/>
          </a:xfrm>
          <a:prstGeom prst="rect">
            <a:avLst/>
          </a:prstGeom>
        </p:spPr>
      </p:pic>
      <p:pic>
        <p:nvPicPr>
          <p:cNvPr id="25" name="Picture 24" descr="winkler_crop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7" y="544454"/>
            <a:ext cx="1112520" cy="13746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22736" y="2024832"/>
            <a:ext cx="844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W.Winkler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3406040" y="1986398"/>
            <a:ext cx="1242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</a:t>
            </a:r>
            <a:r>
              <a:rPr lang="en-US" sz="1000" smtClean="0"/>
              <a:t>. </a:t>
            </a:r>
            <a:r>
              <a:rPr lang="en-US" sz="1000" dirty="0" err="1" smtClean="0"/>
              <a:t>Maischberger</a:t>
            </a:r>
            <a:endParaRPr lang="en-US" sz="1000" dirty="0"/>
          </a:p>
        </p:txBody>
      </p:sp>
      <p:pic>
        <p:nvPicPr>
          <p:cNvPr id="29" name="Picture 28" descr="qpr1972_crop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62" y="4470349"/>
            <a:ext cx="2743200" cy="2244879"/>
          </a:xfrm>
          <a:prstGeom prst="rect">
            <a:avLst/>
          </a:prstGeom>
        </p:spPr>
      </p:pic>
      <p:pic>
        <p:nvPicPr>
          <p:cNvPr id="28" name="Picture 27" descr="albrecht_rudiger_crop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03" y="565399"/>
            <a:ext cx="1508760" cy="1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3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267</Words>
  <Application>Microsoft Macintosh PowerPoint</Application>
  <PresentationFormat>On-screen Show (4:3)</PresentationFormat>
  <Paragraphs>72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A retrospective on the first 25 years of LIGO  R. Weiss MIT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R. weiss</dc:creator>
  <cp:lastModifiedBy>R. weiss</cp:lastModifiedBy>
  <cp:revision>36</cp:revision>
  <dcterms:created xsi:type="dcterms:W3CDTF">2015-05-05T14:41:54Z</dcterms:created>
  <dcterms:modified xsi:type="dcterms:W3CDTF">2015-05-09T21:24:12Z</dcterms:modified>
</cp:coreProperties>
</file>