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10" r:id="rId48"/>
    <p:sldId id="260" r:id="rId49"/>
    <p:sldId id="312" r:id="rId50"/>
    <p:sldId id="313" r:id="rId51"/>
    <p:sldId id="261" r:id="rId52"/>
    <p:sldId id="259" r:id="rId53"/>
    <p:sldId id="258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4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1" Type="http://schemas.openxmlformats.org/officeDocument/2006/relationships/image" Target="../media/image36.emf"/><Relationship Id="rId2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471A3-30FD-ED4C-8302-E169CC2083F9}" type="datetimeFigureOut">
              <a:rPr lang="en-US" smtClean="0"/>
              <a:t>6/17/15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26A3B-75DF-1B43-9B41-2B6F1D2ED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19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36BF0-F673-614C-BF3B-3E4E434F8A8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89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26A3B-75DF-1B43-9B41-2B6F1D2EDB2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19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504-CD86-DB4D-8B8B-A7680C3D3E0E}" type="datetimeFigureOut">
              <a:rPr lang="en-US" smtClean="0"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1EFF-6698-E044-88EA-E572F026C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4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504-CD86-DB4D-8B8B-A7680C3D3E0E}" type="datetimeFigureOut">
              <a:rPr lang="en-US" smtClean="0"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1EFF-6698-E044-88EA-E572F026C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40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504-CD86-DB4D-8B8B-A7680C3D3E0E}" type="datetimeFigureOut">
              <a:rPr lang="en-US" smtClean="0"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1EFF-6698-E044-88EA-E572F026C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9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504-CD86-DB4D-8B8B-A7680C3D3E0E}" type="datetimeFigureOut">
              <a:rPr lang="en-US" smtClean="0"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1EFF-6698-E044-88EA-E572F026C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6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504-CD86-DB4D-8B8B-A7680C3D3E0E}" type="datetimeFigureOut">
              <a:rPr lang="en-US" smtClean="0"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1EFF-6698-E044-88EA-E572F026C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04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504-CD86-DB4D-8B8B-A7680C3D3E0E}" type="datetimeFigureOut">
              <a:rPr lang="en-US" smtClean="0"/>
              <a:t>6/17/15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1EFF-6698-E044-88EA-E572F026C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42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504-CD86-DB4D-8B8B-A7680C3D3E0E}" type="datetimeFigureOut">
              <a:rPr lang="en-US" smtClean="0"/>
              <a:t>6/17/15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1EFF-6698-E044-88EA-E572F026C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67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504-CD86-DB4D-8B8B-A7680C3D3E0E}" type="datetimeFigureOut">
              <a:rPr lang="en-US" smtClean="0"/>
              <a:t>6/17/15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1EFF-6698-E044-88EA-E572F026C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01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504-CD86-DB4D-8B8B-A7680C3D3E0E}" type="datetimeFigureOut">
              <a:rPr lang="en-US" smtClean="0"/>
              <a:t>6/17/15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1EFF-6698-E044-88EA-E572F026C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82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504-CD86-DB4D-8B8B-A7680C3D3E0E}" type="datetimeFigureOut">
              <a:rPr lang="en-US" smtClean="0"/>
              <a:t>6/17/15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1EFF-6698-E044-88EA-E572F026C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85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504-CD86-DB4D-8B8B-A7680C3D3E0E}" type="datetimeFigureOut">
              <a:rPr lang="en-US" smtClean="0"/>
              <a:t>6/17/15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1EFF-6698-E044-88EA-E572F026C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84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53504-CD86-DB4D-8B8B-A7680C3D3E0E}" type="datetimeFigureOut">
              <a:rPr lang="en-US" smtClean="0"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61EFF-6698-E044-88EA-E572F026C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8.jpg"/><Relationship Id="rId13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hyperlink" Target="einstein_modern.pptx" TargetMode="External"/><Relationship Id="rId3" Type="http://schemas.openxmlformats.org/officeDocument/2006/relationships/image" Target="../media/image1.png"/><Relationship Id="rId4" Type="http://schemas.openxmlformats.org/officeDocument/2006/relationships/hyperlink" Target="abraham_em.pptx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3.jpg"/><Relationship Id="rId7" Type="http://schemas.openxmlformats.org/officeDocument/2006/relationships/hyperlink" Target="eddington.pptx" TargetMode="External"/><Relationship Id="rId8" Type="http://schemas.openxmlformats.org/officeDocument/2006/relationships/image" Target="../media/image4.jpg"/><Relationship Id="rId9" Type="http://schemas.openxmlformats.org/officeDocument/2006/relationships/image" Target="../media/image5.jpg"/><Relationship Id="rId10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40.emf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4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6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7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38.emf"/><Relationship Id="rId10" Type="http://schemas.openxmlformats.org/officeDocument/2006/relationships/oleObject" Target="../embeddings/oleObject4.bin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8.jpg"/><Relationship Id="rId13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hyperlink" Target="einstein_modern.pptx" TargetMode="External"/><Relationship Id="rId3" Type="http://schemas.openxmlformats.org/officeDocument/2006/relationships/image" Target="../media/image1.png"/><Relationship Id="rId4" Type="http://schemas.openxmlformats.org/officeDocument/2006/relationships/hyperlink" Target="abraham_em.pptx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3.jpg"/><Relationship Id="rId7" Type="http://schemas.openxmlformats.org/officeDocument/2006/relationships/hyperlink" Target="eddington.pptx" TargetMode="External"/><Relationship Id="rId8" Type="http://schemas.openxmlformats.org/officeDocument/2006/relationships/image" Target="../media/image4.jpg"/><Relationship Id="rId9" Type="http://schemas.openxmlformats.org/officeDocument/2006/relationships/image" Target="../media/image5.jpg"/><Relationship Id="rId10" Type="http://schemas.openxmlformats.org/officeDocument/2006/relationships/image" Target="../media/image6.jp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jpg"/><Relationship Id="rId20" Type="http://schemas.openxmlformats.org/officeDocument/2006/relationships/image" Target="../media/image52.jpg"/><Relationship Id="rId21" Type="http://schemas.openxmlformats.org/officeDocument/2006/relationships/image" Target="../media/image53.jpg"/><Relationship Id="rId22" Type="http://schemas.openxmlformats.org/officeDocument/2006/relationships/image" Target="../media/image54.jpg"/><Relationship Id="rId23" Type="http://schemas.openxmlformats.org/officeDocument/2006/relationships/image" Target="../media/image55.jpg"/><Relationship Id="rId24" Type="http://schemas.openxmlformats.org/officeDocument/2006/relationships/image" Target="../media/image56.jpg"/><Relationship Id="rId25" Type="http://schemas.openxmlformats.org/officeDocument/2006/relationships/image" Target="../media/image57.emf"/><Relationship Id="rId10" Type="http://schemas.openxmlformats.org/officeDocument/2006/relationships/hyperlink" Target="bar_groups.pptx" TargetMode="External"/><Relationship Id="rId11" Type="http://schemas.openxmlformats.org/officeDocument/2006/relationships/hyperlink" Target="interferometer_groups.pptx" TargetMode="External"/><Relationship Id="rId12" Type="http://schemas.openxmlformats.org/officeDocument/2006/relationships/hyperlink" Target="nasa_1975.pptx" TargetMode="External"/><Relationship Id="rId13" Type="http://schemas.openxmlformats.org/officeDocument/2006/relationships/image" Target="../media/image47.jpg"/><Relationship Id="rId14" Type="http://schemas.openxmlformats.org/officeDocument/2006/relationships/image" Target="../media/image48.jpg"/><Relationship Id="rId15" Type="http://schemas.openxmlformats.org/officeDocument/2006/relationships/hyperlink" Target="taylor.pptx" TargetMode="External"/><Relationship Id="rId16" Type="http://schemas.openxmlformats.org/officeDocument/2006/relationships/hyperlink" Target="nsf_report_1983.pptx" TargetMode="External"/><Relationship Id="rId17" Type="http://schemas.openxmlformats.org/officeDocument/2006/relationships/image" Target="../media/image49.jpg"/><Relationship Id="rId18" Type="http://schemas.openxmlformats.org/officeDocument/2006/relationships/image" Target="../media/image50.jpg"/><Relationship Id="rId19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jpg"/><Relationship Id="rId4" Type="http://schemas.openxmlformats.org/officeDocument/2006/relationships/image" Target="../media/image43.png"/><Relationship Id="rId5" Type="http://schemas.openxmlformats.org/officeDocument/2006/relationships/image" Target="../media/image44.jpg"/><Relationship Id="rId6" Type="http://schemas.openxmlformats.org/officeDocument/2006/relationships/image" Target="../media/image45.png"/><Relationship Id="rId7" Type="http://schemas.openxmlformats.org/officeDocument/2006/relationships/hyperlink" Target="pirani.pptx" TargetMode="External"/><Relationship Id="rId8" Type="http://schemas.openxmlformats.org/officeDocument/2006/relationships/hyperlink" Target="dicke_eotvos.pptx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emf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jpg"/><Relationship Id="rId1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5" Type="http://schemas.openxmlformats.org/officeDocument/2006/relationships/image" Target="../media/image63.jpg"/><Relationship Id="rId6" Type="http://schemas.openxmlformats.org/officeDocument/2006/relationships/image" Target="../media/image64.jpg"/><Relationship Id="rId7" Type="http://schemas.openxmlformats.org/officeDocument/2006/relationships/image" Target="../media/image65.jpg"/><Relationship Id="rId8" Type="http://schemas.openxmlformats.org/officeDocument/2006/relationships/image" Target="../media/image66.png"/><Relationship Id="rId9" Type="http://schemas.openxmlformats.org/officeDocument/2006/relationships/hyperlink" Target="cmb_polarization.pptx" TargetMode="External"/><Relationship Id="rId10" Type="http://schemas.openxmlformats.org/officeDocument/2006/relationships/image" Target="../media/image67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295400"/>
            <a:ext cx="8280156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origins of LIGO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1521" y="2865363"/>
            <a:ext cx="7202662" cy="2951027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Rainer Weiss, MIT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Kavli</a:t>
            </a:r>
            <a:r>
              <a:rPr lang="en-US" dirty="0" smtClean="0">
                <a:solidFill>
                  <a:srgbClr val="FF0000"/>
                </a:solidFill>
              </a:rPr>
              <a:t> 10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Anniversary Celebration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June 18, 2015</a:t>
            </a:r>
          </a:p>
        </p:txBody>
      </p:sp>
    </p:spTree>
    <p:extLst>
      <p:ext uri="{BB962C8B-B14F-4D97-AF65-F5344CB8AC3E}">
        <p14:creationId xmlns:p14="http://schemas.microsoft.com/office/powerpoint/2010/main" val="39271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gwave0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552450"/>
            <a:ext cx="64262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gwave03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20700"/>
            <a:ext cx="6350000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gwave0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495300"/>
            <a:ext cx="62865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gwave06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438150"/>
            <a:ext cx="6159500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gwave07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2750"/>
            <a:ext cx="6096000" cy="60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xmlns:p14="http://schemas.microsoft.com/office/powerpoint/2010/main" spd="slow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gwave08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381000"/>
            <a:ext cx="60325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gwave09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355600"/>
            <a:ext cx="5956300" cy="6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gwave09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355600"/>
            <a:ext cx="5956300" cy="6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gwave08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381000"/>
            <a:ext cx="60325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gwave07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2750"/>
            <a:ext cx="6096000" cy="60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14400" y="3429000"/>
            <a:ext cx="6858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945634" y="3223234"/>
            <a:ext cx="0" cy="20706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057400" y="3200400"/>
            <a:ext cx="0" cy="20706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200400" y="3200400"/>
            <a:ext cx="0" cy="20706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343400" y="3200400"/>
            <a:ext cx="0" cy="20706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486400" y="3200400"/>
            <a:ext cx="0" cy="20706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629400" y="3200400"/>
            <a:ext cx="0" cy="20706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772400" y="3200400"/>
            <a:ext cx="0" cy="20706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09600" y="3505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1900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819400" y="3505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1920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181600" y="3505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1940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467600" y="3505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1960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524000" y="2895600"/>
            <a:ext cx="0" cy="533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57200" y="152400"/>
            <a:ext cx="609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57200" y="381000"/>
            <a:ext cx="6096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57200" y="609600"/>
            <a:ext cx="60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143000" y="7458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theory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43000" y="2286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observation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143000" y="4572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technology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14400" y="2286000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A. Einstein</a:t>
            </a:r>
          </a:p>
          <a:p>
            <a:r>
              <a:rPr lang="en-US" sz="1000" dirty="0" smtClean="0">
                <a:solidFill>
                  <a:srgbClr val="0000FF"/>
                </a:solidFill>
              </a:rPr>
              <a:t>Special Relativity</a:t>
            </a:r>
          </a:p>
          <a:p>
            <a:r>
              <a:rPr lang="en-US" sz="1000" dirty="0" smtClean="0">
                <a:solidFill>
                  <a:srgbClr val="0000FF"/>
                </a:solidFill>
              </a:rPr>
              <a:t>Random processes</a:t>
            </a:r>
            <a:endParaRPr lang="en-US" sz="1000" dirty="0">
              <a:solidFill>
                <a:srgbClr val="0000FF"/>
              </a:solidFill>
            </a:endParaRPr>
          </a:p>
          <a:p>
            <a:endParaRPr lang="en-US" sz="1200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2895600" y="2895600"/>
            <a:ext cx="0" cy="533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209800" y="23622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  <a:hlinkClick r:id="rId2" action="ppaction://hlinkpres?slideindex=1&amp;slidetitle="/>
              </a:rPr>
              <a:t>A. Einstein</a:t>
            </a:r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000" dirty="0" smtClean="0">
                <a:solidFill>
                  <a:srgbClr val="0000FF"/>
                </a:solidFill>
              </a:rPr>
              <a:t>General Relativistic waves</a:t>
            </a:r>
            <a:endParaRPr lang="en-US" sz="1000" dirty="0">
              <a:solidFill>
                <a:srgbClr val="0000FF"/>
              </a:solidFill>
            </a:endParaRPr>
          </a:p>
        </p:txBody>
      </p:sp>
      <p:pic>
        <p:nvPicPr>
          <p:cNvPr id="56" name="Picture 55" descr="einstei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4450" y="761150"/>
            <a:ext cx="1371600" cy="1830500"/>
          </a:xfrm>
          <a:prstGeom prst="rect">
            <a:avLst/>
          </a:prstGeom>
        </p:spPr>
      </p:pic>
      <p:cxnSp>
        <p:nvCxnSpPr>
          <p:cNvPr id="3" name="Straight Arrow Connector 2"/>
          <p:cNvCxnSpPr>
            <a:stCxn id="6" idx="0"/>
          </p:cNvCxnSpPr>
          <p:nvPr/>
        </p:nvCxnSpPr>
        <p:spPr>
          <a:xfrm flipV="1">
            <a:off x="1676400" y="3429000"/>
            <a:ext cx="1828800" cy="1371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4400" y="48006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  <a:hlinkClick r:id="rId4" action="ppaction://hlinkpres?slideindex=1&amp;slidetitle="/>
              </a:rPr>
              <a:t>M. Abraham</a:t>
            </a:r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000" dirty="0" smtClean="0">
                <a:solidFill>
                  <a:srgbClr val="0000FF"/>
                </a:solidFill>
              </a:rPr>
              <a:t>Electromagnetic analog</a:t>
            </a:r>
            <a:endParaRPr lang="en-US" sz="1000" dirty="0">
              <a:solidFill>
                <a:srgbClr val="0000FF"/>
              </a:solidFill>
            </a:endParaRPr>
          </a:p>
        </p:txBody>
      </p:sp>
      <p:pic>
        <p:nvPicPr>
          <p:cNvPr id="7" name="Picture 6" descr="150px-Max_abrah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181600"/>
            <a:ext cx="1371600" cy="1563624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26" idx="0"/>
          </p:cNvCxnSpPr>
          <p:nvPr/>
        </p:nvCxnSpPr>
        <p:spPr>
          <a:xfrm flipV="1">
            <a:off x="3390900" y="3352800"/>
            <a:ext cx="114300" cy="1066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eddingto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410200"/>
            <a:ext cx="1371600" cy="111723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38400" y="44196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  <a:hlinkClick r:id="rId7" action="ppaction://hlinkpres?slideindex=1&amp;slidetitle="/>
              </a:rPr>
              <a:t>A.S. </a:t>
            </a:r>
            <a:r>
              <a:rPr lang="en-US" sz="1000" dirty="0" err="1" smtClean="0">
                <a:solidFill>
                  <a:srgbClr val="0000FF"/>
                </a:solidFill>
                <a:hlinkClick r:id="rId7" action="ppaction://hlinkpres?slideindex=1&amp;slidetitle="/>
              </a:rPr>
              <a:t>Eddington</a:t>
            </a:r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000" dirty="0">
                <a:solidFill>
                  <a:srgbClr val="0000FF"/>
                </a:solidFill>
              </a:rPr>
              <a:t>s</a:t>
            </a:r>
            <a:r>
              <a:rPr lang="en-US" sz="1000" dirty="0" smtClean="0">
                <a:solidFill>
                  <a:srgbClr val="0000FF"/>
                </a:solidFill>
              </a:rPr>
              <a:t>keptic: about pseudo tensor, inability to solve binary system,</a:t>
            </a:r>
          </a:p>
          <a:p>
            <a:r>
              <a:rPr lang="en-US" sz="1000" dirty="0">
                <a:solidFill>
                  <a:srgbClr val="0000FF"/>
                </a:solidFill>
              </a:rPr>
              <a:t>c</a:t>
            </a:r>
            <a:r>
              <a:rPr lang="en-US" sz="1000" dirty="0" smtClean="0">
                <a:solidFill>
                  <a:srgbClr val="0000FF"/>
                </a:solidFill>
              </a:rPr>
              <a:t>oordinate waves</a:t>
            </a:r>
            <a:r>
              <a:rPr lang="en-US" sz="1000" i="1" dirty="0" smtClean="0">
                <a:solidFill>
                  <a:srgbClr val="0000FF"/>
                </a:solidFill>
              </a:rPr>
              <a:t> that propagate with the speed of thought </a:t>
            </a:r>
            <a:r>
              <a:rPr lang="en-US" sz="1000" dirty="0" smtClean="0">
                <a:solidFill>
                  <a:srgbClr val="0000FF"/>
                </a:solidFill>
              </a:rPr>
              <a:t>also ones that might carry energy</a:t>
            </a:r>
            <a:endParaRPr lang="en-US" sz="1000" dirty="0">
              <a:solidFill>
                <a:srgbClr val="0000FF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953000" y="2590800"/>
            <a:ext cx="0" cy="8382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810000" y="2209800"/>
            <a:ext cx="1676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0000FF"/>
                </a:solidFill>
              </a:rPr>
              <a:t>N.Rosen</a:t>
            </a:r>
            <a:r>
              <a:rPr lang="en-US" sz="1000" dirty="0" smtClean="0">
                <a:solidFill>
                  <a:srgbClr val="0000FF"/>
                </a:solidFill>
              </a:rPr>
              <a:t> &amp; </a:t>
            </a:r>
            <a:r>
              <a:rPr lang="en-US" sz="1000" dirty="0" err="1" smtClean="0">
                <a:solidFill>
                  <a:srgbClr val="0000FF"/>
                </a:solidFill>
              </a:rPr>
              <a:t>A.Einstein</a:t>
            </a:r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000" dirty="0" smtClean="0">
                <a:solidFill>
                  <a:srgbClr val="0000FF"/>
                </a:solidFill>
              </a:rPr>
              <a:t>Doubt cylindrical exact wave</a:t>
            </a:r>
          </a:p>
          <a:p>
            <a:r>
              <a:rPr lang="en-US" sz="1000" dirty="0" smtClean="0">
                <a:solidFill>
                  <a:srgbClr val="0000FF"/>
                </a:solidFill>
              </a:rPr>
              <a:t>solution</a:t>
            </a:r>
            <a:endParaRPr lang="en-US" sz="1000" dirty="0">
              <a:solidFill>
                <a:srgbClr val="0000FF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410200" y="2082800"/>
            <a:ext cx="16933" cy="13462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03134" y="1583267"/>
            <a:ext cx="190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J.R. Oppenheimer</a:t>
            </a:r>
          </a:p>
          <a:p>
            <a:r>
              <a:rPr lang="en-US" sz="1000" dirty="0" smtClean="0">
                <a:solidFill>
                  <a:srgbClr val="0000FF"/>
                </a:solidFill>
              </a:rPr>
              <a:t>H. Snyder</a:t>
            </a:r>
          </a:p>
          <a:p>
            <a:r>
              <a:rPr lang="en-US" sz="1000" dirty="0" smtClean="0">
                <a:solidFill>
                  <a:srgbClr val="0000FF"/>
                </a:solidFill>
              </a:rPr>
              <a:t>Gravitational collapse to a BH</a:t>
            </a:r>
            <a:endParaRPr lang="en-US" sz="1000" dirty="0">
              <a:solidFill>
                <a:srgbClr val="0000FF"/>
              </a:solidFill>
            </a:endParaRPr>
          </a:p>
        </p:txBody>
      </p:sp>
      <p:pic>
        <p:nvPicPr>
          <p:cNvPr id="9" name="Picture 8" descr="J_Robert_Oppenheime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0" y="0"/>
            <a:ext cx="1188720" cy="155388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7391400" y="2819400"/>
            <a:ext cx="0" cy="609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39000" y="25908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Chapel Hill meeting</a:t>
            </a:r>
          </a:p>
          <a:p>
            <a:endParaRPr lang="en-US" sz="1000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3733800" y="3962400"/>
            <a:ext cx="1066800" cy="0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096000" y="3962400"/>
            <a:ext cx="1295400" cy="0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715000" y="4047067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Feynman</a:t>
            </a:r>
            <a:r>
              <a:rPr lang="en-US" dirty="0" smtClean="0"/>
              <a:t> </a:t>
            </a:r>
            <a:r>
              <a:rPr lang="en-US" sz="1000" dirty="0" smtClean="0"/>
              <a:t>comments the field needs experiment,  less mathematics</a:t>
            </a:r>
            <a:endParaRPr lang="en-US" sz="1000" dirty="0"/>
          </a:p>
        </p:txBody>
      </p:sp>
      <p:sp>
        <p:nvSpPr>
          <p:cNvPr id="2" name="TextBox 1"/>
          <p:cNvSpPr txBox="1"/>
          <p:nvPr/>
        </p:nvSpPr>
        <p:spPr>
          <a:xfrm>
            <a:off x="4876800" y="3810000"/>
            <a:ext cx="16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</a:t>
            </a:r>
            <a:r>
              <a:rPr lang="en-US" sz="1000" dirty="0" smtClean="0"/>
              <a:t>ostly mathematics</a:t>
            </a:r>
            <a:endParaRPr lang="en-US" sz="10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162800" y="2514600"/>
            <a:ext cx="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81800" y="2286000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Atomic clock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6705601" y="1828800"/>
            <a:ext cx="550332" cy="16002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917267" y="1439335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 L. Landau &amp; E. </a:t>
            </a:r>
            <a:r>
              <a:rPr lang="en-US" sz="1000" dirty="0" err="1" smtClean="0">
                <a:solidFill>
                  <a:srgbClr val="0000FF"/>
                </a:solidFill>
              </a:rPr>
              <a:t>Lifshitz</a:t>
            </a:r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000" dirty="0" smtClean="0">
                <a:solidFill>
                  <a:srgbClr val="0000FF"/>
                </a:solidFill>
              </a:rPr>
              <a:t>Classical Theory of Fields</a:t>
            </a:r>
            <a:endParaRPr lang="en-US" sz="1000" dirty="0">
              <a:solidFill>
                <a:srgbClr val="0000FF"/>
              </a:solidFill>
            </a:endParaRPr>
          </a:p>
        </p:txBody>
      </p:sp>
      <p:pic>
        <p:nvPicPr>
          <p:cNvPr id="42" name="Picture 41" descr="200px-Landau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1"/>
            <a:ext cx="1005840" cy="1423263"/>
          </a:xfrm>
          <a:prstGeom prst="rect">
            <a:avLst/>
          </a:prstGeom>
        </p:spPr>
      </p:pic>
      <p:pic>
        <p:nvPicPr>
          <p:cNvPr id="48" name="Picture 47" descr="Lifshitz_big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534" y="0"/>
            <a:ext cx="1097280" cy="1334751"/>
          </a:xfrm>
          <a:prstGeom prst="rect">
            <a:avLst/>
          </a:prstGeom>
        </p:spPr>
      </p:pic>
      <p:cxnSp>
        <p:nvCxnSpPr>
          <p:cNvPr id="51" name="Straight Arrow Connector 50"/>
          <p:cNvCxnSpPr/>
          <p:nvPr/>
        </p:nvCxnSpPr>
        <p:spPr>
          <a:xfrm flipV="1">
            <a:off x="2895600" y="3429000"/>
            <a:ext cx="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286000" y="3810000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Mt Wilson 2.5m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4724400" y="3429000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267200" y="35814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Lock-in amplifier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2209800" y="3429000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676400" y="3581400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Vacuum triode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6553200" y="3429000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019800" y="35814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Mt Palomar 5.1m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62400" y="27432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Wiener-</a:t>
            </a:r>
            <a:r>
              <a:rPr lang="en-US" sz="1000" dirty="0" err="1" smtClean="0">
                <a:solidFill>
                  <a:srgbClr val="0000FF"/>
                </a:solidFill>
              </a:rPr>
              <a:t>Kinchin</a:t>
            </a:r>
            <a:endParaRPr lang="en-US" sz="1000" dirty="0">
              <a:solidFill>
                <a:srgbClr val="0000FF"/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4419600" y="2971800"/>
            <a:ext cx="0" cy="4572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53" idx="2"/>
          </p:cNvCxnSpPr>
          <p:nvPr/>
        </p:nvCxnSpPr>
        <p:spPr>
          <a:xfrm>
            <a:off x="3962400" y="3141821"/>
            <a:ext cx="304800" cy="28717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276600" y="2895600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8000"/>
                </a:solidFill>
              </a:rPr>
              <a:t>Hubble expansion</a:t>
            </a:r>
            <a:endParaRPr lang="en-US" sz="1000" dirty="0">
              <a:solidFill>
                <a:srgbClr val="008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3581400" y="3429000"/>
            <a:ext cx="152400" cy="7620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505200" y="41910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8000"/>
                </a:solidFill>
              </a:rPr>
              <a:t>E. Hubble</a:t>
            </a:r>
          </a:p>
          <a:p>
            <a:r>
              <a:rPr lang="en-US" sz="1000" dirty="0" smtClean="0">
                <a:solidFill>
                  <a:srgbClr val="008000"/>
                </a:solidFill>
              </a:rPr>
              <a:t>External galaxies</a:t>
            </a:r>
            <a:endParaRPr lang="en-US" sz="1000" dirty="0">
              <a:solidFill>
                <a:srgbClr val="008000"/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4572000" y="3429000"/>
            <a:ext cx="0" cy="13716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343400" y="48006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8000"/>
                </a:solidFill>
              </a:rPr>
              <a:t>K. </a:t>
            </a:r>
            <a:r>
              <a:rPr lang="en-US" sz="1000" dirty="0" err="1" smtClean="0">
                <a:solidFill>
                  <a:srgbClr val="008000"/>
                </a:solidFill>
              </a:rPr>
              <a:t>Jansky</a:t>
            </a:r>
            <a:endParaRPr lang="en-US" sz="1000" dirty="0" smtClean="0">
              <a:solidFill>
                <a:srgbClr val="008000"/>
              </a:solidFill>
            </a:endParaRPr>
          </a:p>
          <a:p>
            <a:r>
              <a:rPr lang="en-US" sz="1000" dirty="0" smtClean="0">
                <a:solidFill>
                  <a:srgbClr val="008000"/>
                </a:solidFill>
              </a:rPr>
              <a:t>Radio astronomy</a:t>
            </a:r>
            <a:endParaRPr lang="en-US" sz="1000" dirty="0">
              <a:solidFill>
                <a:srgbClr val="008000"/>
              </a:solidFill>
            </a:endParaRPr>
          </a:p>
        </p:txBody>
      </p:sp>
      <p:pic>
        <p:nvPicPr>
          <p:cNvPr id="65" name="Content Placeholder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3133" y="4792133"/>
            <a:ext cx="1371600" cy="13545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79267" y="61976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rgbClr val="0000FF"/>
                </a:solidFill>
              </a:rPr>
              <a:t>Josh </a:t>
            </a:r>
            <a:r>
              <a:rPr lang="en-US" sz="1000" dirty="0" smtClean="0">
                <a:solidFill>
                  <a:srgbClr val="0000FF"/>
                </a:solidFill>
              </a:rPr>
              <a:t>Goldberg</a:t>
            </a:r>
          </a:p>
          <a:p>
            <a:r>
              <a:rPr lang="en-US" sz="1000" dirty="0" smtClean="0">
                <a:solidFill>
                  <a:srgbClr val="0000FF"/>
                </a:solidFill>
              </a:rPr>
              <a:t>US </a:t>
            </a:r>
            <a:r>
              <a:rPr lang="en-US" sz="1000" dirty="0" err="1" smtClean="0">
                <a:solidFill>
                  <a:srgbClr val="0000FF"/>
                </a:solidFill>
              </a:rPr>
              <a:t>AirForce</a:t>
            </a:r>
            <a:r>
              <a:rPr lang="en-US" sz="1000" dirty="0" smtClean="0">
                <a:solidFill>
                  <a:srgbClr val="0000FF"/>
                </a:solidFill>
              </a:rPr>
              <a:t> </a:t>
            </a:r>
            <a:endParaRPr lang="en-US" sz="1000" dirty="0">
              <a:solidFill>
                <a:srgbClr val="0000FF"/>
              </a:solidFill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 flipH="1" flipV="1">
            <a:off x="5181600" y="3429000"/>
            <a:ext cx="457200" cy="1828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4876800" y="52578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Understanding </a:t>
            </a:r>
            <a:r>
              <a:rPr lang="en-US" sz="1000" dirty="0" err="1" smtClean="0">
                <a:solidFill>
                  <a:srgbClr val="FF0000"/>
                </a:solidFill>
              </a:rPr>
              <a:t>servoes</a:t>
            </a:r>
            <a:endParaRPr lang="en-US" sz="1000" dirty="0" smtClean="0">
              <a:solidFill>
                <a:srgbClr val="FF0000"/>
              </a:solidFill>
            </a:endParaRPr>
          </a:p>
          <a:p>
            <a:r>
              <a:rPr lang="en-US" sz="1000" dirty="0" smtClean="0">
                <a:solidFill>
                  <a:srgbClr val="FF0000"/>
                </a:solidFill>
              </a:rPr>
              <a:t>H. Bode</a:t>
            </a:r>
          </a:p>
          <a:p>
            <a:r>
              <a:rPr lang="en-US" sz="1000" dirty="0" smtClean="0">
                <a:solidFill>
                  <a:srgbClr val="FF0000"/>
                </a:solidFill>
              </a:rPr>
              <a:t>H. </a:t>
            </a:r>
            <a:r>
              <a:rPr lang="en-US" sz="1000" dirty="0" err="1" smtClean="0">
                <a:solidFill>
                  <a:srgbClr val="FF0000"/>
                </a:solidFill>
              </a:rPr>
              <a:t>Nyquist</a:t>
            </a:r>
            <a:endParaRPr lang="en-US" sz="1000" dirty="0" smtClean="0">
              <a:solidFill>
                <a:srgbClr val="FF0000"/>
              </a:solidFill>
            </a:endParaRPr>
          </a:p>
          <a:p>
            <a:r>
              <a:rPr lang="en-US" sz="1000" dirty="0" smtClean="0">
                <a:solidFill>
                  <a:srgbClr val="FF0000"/>
                </a:solidFill>
              </a:rPr>
              <a:t>C. Shannon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81" name="Straight Arrow Connector 80"/>
          <p:cNvCxnSpPr>
            <a:stCxn id="65" idx="0"/>
          </p:cNvCxnSpPr>
          <p:nvPr/>
        </p:nvCxnSpPr>
        <p:spPr>
          <a:xfrm flipH="1" flipV="1">
            <a:off x="7395633" y="3412066"/>
            <a:ext cx="1003300" cy="138006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7238999" y="3445933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7018866" y="3615266"/>
            <a:ext cx="592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maser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5884333" y="3208867"/>
            <a:ext cx="0" cy="2201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Picture 61" descr="pound_younger_crop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468" y="1452033"/>
            <a:ext cx="1097280" cy="1250663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5588000" y="2616200"/>
            <a:ext cx="10752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FF0000"/>
                </a:solidFill>
              </a:rPr>
              <a:t>R.V.Pound</a:t>
            </a:r>
            <a:endParaRPr lang="en-US" sz="1000" dirty="0" smtClean="0">
              <a:solidFill>
                <a:srgbClr val="FF0000"/>
              </a:solidFill>
            </a:endParaRPr>
          </a:p>
          <a:p>
            <a:r>
              <a:rPr lang="en-US" sz="1000" dirty="0" smtClean="0">
                <a:solidFill>
                  <a:srgbClr val="FF0000"/>
                </a:solidFill>
              </a:rPr>
              <a:t>Cavity freq.</a:t>
            </a:r>
          </a:p>
          <a:p>
            <a:r>
              <a:rPr lang="en-US" sz="1000" dirty="0" smtClean="0">
                <a:solidFill>
                  <a:srgbClr val="FF0000"/>
                </a:solidFill>
              </a:rPr>
              <a:t>stabilization</a:t>
            </a:r>
            <a:endParaRPr lang="en-US" sz="1000" dirty="0">
              <a:solidFill>
                <a:srgbClr val="FF0000"/>
              </a:solidFill>
            </a:endParaRPr>
          </a:p>
        </p:txBody>
      </p:sp>
      <p:pic>
        <p:nvPicPr>
          <p:cNvPr id="46" name="Picture 45" descr="Albert_Einstein_(Nobel)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62000"/>
            <a:ext cx="1097280" cy="155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50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gwave06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438150"/>
            <a:ext cx="6159500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gwave0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495300"/>
            <a:ext cx="62865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gwave03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20700"/>
            <a:ext cx="6350000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gwave03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20700"/>
            <a:ext cx="6350000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gwave0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552450"/>
            <a:ext cx="64262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gwave0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577850"/>
            <a:ext cx="6489700" cy="570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gwave0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9600"/>
            <a:ext cx="65532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gwave-0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635000"/>
            <a:ext cx="66167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gwave-0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666750"/>
            <a:ext cx="66802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gwave-03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692150"/>
            <a:ext cx="6743700" cy="547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39607"/>
            <a:ext cx="8229600" cy="817701"/>
          </a:xfrm>
        </p:spPr>
        <p:txBody>
          <a:bodyPr/>
          <a:lstStyle/>
          <a:p>
            <a:r>
              <a:rPr lang="en-US" dirty="0" smtClean="0"/>
              <a:t>Einstein 1916</a:t>
            </a:r>
            <a:endParaRPr lang="en-US" dirty="0"/>
          </a:p>
        </p:txBody>
      </p:sp>
      <p:pic>
        <p:nvPicPr>
          <p:cNvPr id="5" name="Picture 4" descr="einstein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5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gwave-0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717550"/>
            <a:ext cx="68072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gwave-05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749300"/>
            <a:ext cx="6883400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gwave-06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774700"/>
            <a:ext cx="6946900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gwave-07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06450"/>
            <a:ext cx="7010400" cy="524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gwave-08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831850"/>
            <a:ext cx="7073900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gwave-09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863600"/>
            <a:ext cx="71374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gwave-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89000"/>
            <a:ext cx="72009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gwave-09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863600"/>
            <a:ext cx="71374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gwave-08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831850"/>
            <a:ext cx="7073900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gwave-07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06450"/>
            <a:ext cx="7010400" cy="524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62"/>
            <a:ext cx="8229600" cy="912541"/>
          </a:xfrm>
        </p:spPr>
        <p:txBody>
          <a:bodyPr/>
          <a:lstStyle/>
          <a:p>
            <a:r>
              <a:rPr lang="en-US" dirty="0" smtClean="0"/>
              <a:t>Einstein 1916</a:t>
            </a:r>
            <a:endParaRPr lang="en-US" dirty="0"/>
          </a:p>
        </p:txBody>
      </p:sp>
      <p:pic>
        <p:nvPicPr>
          <p:cNvPr id="3" name="Picture 2" descr="einstein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234250"/>
            <a:ext cx="529936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7700" y="6297232"/>
            <a:ext cx="5959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CONTROVERSIAL GRAVITATIONAL  ENERGY – MOMENTUM PSEUDO TENSOR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7059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gwave-06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774700"/>
            <a:ext cx="6946900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 descr="gwave-05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749300"/>
            <a:ext cx="6883400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gwave-0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717550"/>
            <a:ext cx="68072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gwave-03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692150"/>
            <a:ext cx="6743700" cy="547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gwave-0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666750"/>
            <a:ext cx="66802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gwave-0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635000"/>
            <a:ext cx="66167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94"/>
            <a:ext cx="8229600" cy="860199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Relations for gravitational waves in modern notation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960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Intensity:</a:t>
            </a:r>
            <a:endParaRPr lang="en-US" sz="2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6448874"/>
              </p:ext>
            </p:extLst>
          </p:nvPr>
        </p:nvGraphicFramePr>
        <p:xfrm>
          <a:off x="2190164" y="704995"/>
          <a:ext cx="3578718" cy="1663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4" imgW="1803400" imgH="838200" progId="Equation.DSMT4">
                  <p:embed/>
                </p:oleObj>
              </mc:Choice>
              <mc:Fallback>
                <p:oleObj name="Equation" r:id="rId4" imgW="1803400" imgH="83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90164" y="704995"/>
                        <a:ext cx="3578718" cy="1663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2594883"/>
            <a:ext cx="2539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Power radiated:</a:t>
            </a:r>
            <a:endParaRPr lang="en-US" sz="28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5003750"/>
              </p:ext>
            </p:extLst>
          </p:nvPr>
        </p:nvGraphicFramePr>
        <p:xfrm>
          <a:off x="2997102" y="2437767"/>
          <a:ext cx="2436021" cy="913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6" imgW="1117600" imgH="419100" progId="Equation.DSMT4">
                  <p:embed/>
                </p:oleObj>
              </mc:Choice>
              <mc:Fallback>
                <p:oleObj name="Equation" r:id="rId6" imgW="11176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97102" y="2437767"/>
                        <a:ext cx="2436021" cy="913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" y="3528003"/>
            <a:ext cx="7675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Relation to estimate GW amplitude:</a:t>
            </a:r>
            <a:endParaRPr lang="en-US" sz="28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647642"/>
              </p:ext>
            </p:extLst>
          </p:nvPr>
        </p:nvGraphicFramePr>
        <p:xfrm>
          <a:off x="5823403" y="3351275"/>
          <a:ext cx="3241538" cy="938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8" imgW="1447800" imgH="419100" progId="Equation.DSMT4">
                  <p:embed/>
                </p:oleObj>
              </mc:Choice>
              <mc:Fallback>
                <p:oleObj name="Equation" r:id="rId8" imgW="14478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823403" y="3351275"/>
                        <a:ext cx="3241538" cy="938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80946" y="4642957"/>
            <a:ext cx="3674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1916 example:    binary star system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36835" y="4289615"/>
            <a:ext cx="2735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 smtClean="0"/>
              <a:t>1</a:t>
            </a:r>
            <a:r>
              <a:rPr lang="en-US" dirty="0" smtClean="0"/>
              <a:t>=m</a:t>
            </a:r>
            <a:r>
              <a:rPr lang="en-US" baseline="-25000" dirty="0" smtClean="0"/>
              <a:t>2</a:t>
            </a:r>
            <a:r>
              <a:rPr lang="en-US" dirty="0" smtClean="0"/>
              <a:t>= 1 solar mass</a:t>
            </a:r>
          </a:p>
          <a:p>
            <a:r>
              <a:rPr lang="en-US" dirty="0" err="1" smtClean="0"/>
              <a:t>T</a:t>
            </a:r>
            <a:r>
              <a:rPr lang="en-US" baseline="-25000" dirty="0" err="1" smtClean="0"/>
              <a:t>orbit</a:t>
            </a:r>
            <a:r>
              <a:rPr lang="en-US" dirty="0" smtClean="0"/>
              <a:t>= 1 day</a:t>
            </a:r>
          </a:p>
          <a:p>
            <a:r>
              <a:rPr lang="en-US" dirty="0" smtClean="0"/>
              <a:t>R = 10 </a:t>
            </a:r>
            <a:r>
              <a:rPr lang="en-US" dirty="0" err="1"/>
              <a:t>K</a:t>
            </a:r>
            <a:r>
              <a:rPr lang="en-US" dirty="0" err="1" smtClean="0"/>
              <a:t>ly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545" y="5431010"/>
            <a:ext cx="2614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 ~ 10</a:t>
            </a:r>
            <a:r>
              <a:rPr lang="en-US" baseline="30000" dirty="0" smtClean="0"/>
              <a:t>-23</a:t>
            </a:r>
            <a:r>
              <a:rPr lang="en-US" dirty="0" smtClean="0"/>
              <a:t> @ ½ day period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601374"/>
              </p:ext>
            </p:extLst>
          </p:nvPr>
        </p:nvGraphicFramePr>
        <p:xfrm>
          <a:off x="4178747" y="5335830"/>
          <a:ext cx="3481643" cy="69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10" imgW="2667000" imgH="444500" progId="Equation.DSMT4">
                  <p:embed/>
                </p:oleObj>
              </mc:Choice>
              <mc:Fallback>
                <p:oleObj name="Equation" r:id="rId10" imgW="26670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78747" y="5335830"/>
                        <a:ext cx="3481643" cy="692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263444"/>
              </p:ext>
            </p:extLst>
          </p:nvPr>
        </p:nvGraphicFramePr>
        <p:xfrm>
          <a:off x="2035175" y="5815013"/>
          <a:ext cx="10414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12" imgW="673100" imgH="647700" progId="Equation.DSMT4">
                  <p:embed/>
                </p:oleObj>
              </mc:Choice>
              <mc:Fallback>
                <p:oleObj name="Equation" r:id="rId12" imgW="673100" imgH="647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35175" y="5815013"/>
                        <a:ext cx="10414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359395"/>
              </p:ext>
            </p:extLst>
          </p:nvPr>
        </p:nvGraphicFramePr>
        <p:xfrm>
          <a:off x="4064000" y="5997575"/>
          <a:ext cx="12668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14" imgW="774700" imgH="419100" progId="Equation.DSMT4">
                  <p:embed/>
                </p:oleObj>
              </mc:Choice>
              <mc:Fallback>
                <p:oleObj name="Equation" r:id="rId14" imgW="7747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064000" y="5997575"/>
                        <a:ext cx="1266825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02540" y="6120018"/>
            <a:ext cx="1202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scaling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08139" y="884903"/>
            <a:ext cx="2539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seudo tensor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68882" y="2526365"/>
            <a:ext cx="2566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q</a:t>
            </a:r>
            <a:r>
              <a:rPr lang="en-US" dirty="0" err="1" smtClean="0"/>
              <a:t>uadrupole</a:t>
            </a:r>
            <a:r>
              <a:rPr lang="en-US" dirty="0" smtClean="0"/>
              <a:t> formula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307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14400" y="3429000"/>
            <a:ext cx="6858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945634" y="3223234"/>
            <a:ext cx="0" cy="20706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057400" y="3200400"/>
            <a:ext cx="0" cy="20706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200400" y="3200400"/>
            <a:ext cx="0" cy="20706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343400" y="3200400"/>
            <a:ext cx="0" cy="20706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486400" y="3200400"/>
            <a:ext cx="0" cy="20706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629400" y="3200400"/>
            <a:ext cx="0" cy="20706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772400" y="3200400"/>
            <a:ext cx="0" cy="20706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09600" y="3505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1900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819400" y="3505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1920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181600" y="3505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1940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467600" y="3505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1960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524000" y="2895600"/>
            <a:ext cx="0" cy="533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57200" y="152400"/>
            <a:ext cx="609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57200" y="381000"/>
            <a:ext cx="6096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57200" y="609600"/>
            <a:ext cx="60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143000" y="7458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theory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43000" y="2286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observation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143000" y="4572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technology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14400" y="2286000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A. Einstein</a:t>
            </a:r>
          </a:p>
          <a:p>
            <a:r>
              <a:rPr lang="en-US" sz="1000" dirty="0" smtClean="0">
                <a:solidFill>
                  <a:srgbClr val="0000FF"/>
                </a:solidFill>
              </a:rPr>
              <a:t>Special Relativity</a:t>
            </a:r>
          </a:p>
          <a:p>
            <a:r>
              <a:rPr lang="en-US" sz="1000" dirty="0" smtClean="0">
                <a:solidFill>
                  <a:srgbClr val="0000FF"/>
                </a:solidFill>
              </a:rPr>
              <a:t>Random processes</a:t>
            </a:r>
            <a:endParaRPr lang="en-US" sz="1000" dirty="0">
              <a:solidFill>
                <a:srgbClr val="0000FF"/>
              </a:solidFill>
            </a:endParaRPr>
          </a:p>
          <a:p>
            <a:endParaRPr lang="en-US" sz="1200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2895600" y="2895600"/>
            <a:ext cx="0" cy="533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209800" y="23622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  <a:hlinkClick r:id="rId2" action="ppaction://hlinkpres?slideindex=1&amp;slidetitle="/>
              </a:rPr>
              <a:t>A. Einstein</a:t>
            </a:r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000" dirty="0" smtClean="0">
                <a:solidFill>
                  <a:srgbClr val="0000FF"/>
                </a:solidFill>
              </a:rPr>
              <a:t>General Relativistic waves</a:t>
            </a:r>
            <a:endParaRPr lang="en-US" sz="1000" dirty="0">
              <a:solidFill>
                <a:srgbClr val="0000FF"/>
              </a:solidFill>
            </a:endParaRPr>
          </a:p>
        </p:txBody>
      </p:sp>
      <p:pic>
        <p:nvPicPr>
          <p:cNvPr id="56" name="Picture 55" descr="einstei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4450" y="761150"/>
            <a:ext cx="1371600" cy="1830500"/>
          </a:xfrm>
          <a:prstGeom prst="rect">
            <a:avLst/>
          </a:prstGeom>
        </p:spPr>
      </p:pic>
      <p:cxnSp>
        <p:nvCxnSpPr>
          <p:cNvPr id="3" name="Straight Arrow Connector 2"/>
          <p:cNvCxnSpPr>
            <a:stCxn id="6" idx="0"/>
          </p:cNvCxnSpPr>
          <p:nvPr/>
        </p:nvCxnSpPr>
        <p:spPr>
          <a:xfrm flipV="1">
            <a:off x="1676400" y="3429000"/>
            <a:ext cx="1828800" cy="1371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4400" y="48006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  <a:hlinkClick r:id="rId4" action="ppaction://hlinkpres?slideindex=1&amp;slidetitle="/>
              </a:rPr>
              <a:t>M. Abraham</a:t>
            </a:r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000" dirty="0" smtClean="0">
                <a:solidFill>
                  <a:srgbClr val="0000FF"/>
                </a:solidFill>
              </a:rPr>
              <a:t>Electromagnetic analog</a:t>
            </a:r>
            <a:endParaRPr lang="en-US" sz="1000" dirty="0">
              <a:solidFill>
                <a:srgbClr val="0000FF"/>
              </a:solidFill>
            </a:endParaRPr>
          </a:p>
        </p:txBody>
      </p:sp>
      <p:pic>
        <p:nvPicPr>
          <p:cNvPr id="7" name="Picture 6" descr="150px-Max_abrah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181600"/>
            <a:ext cx="1371600" cy="1563624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26" idx="0"/>
          </p:cNvCxnSpPr>
          <p:nvPr/>
        </p:nvCxnSpPr>
        <p:spPr>
          <a:xfrm flipV="1">
            <a:off x="3390900" y="3352800"/>
            <a:ext cx="114300" cy="1066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eddingto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410200"/>
            <a:ext cx="1371600" cy="111723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38400" y="44196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  <a:hlinkClick r:id="rId7" action="ppaction://hlinkpres?slideindex=1&amp;slidetitle="/>
              </a:rPr>
              <a:t>A.S. </a:t>
            </a:r>
            <a:r>
              <a:rPr lang="en-US" sz="1000" dirty="0" err="1" smtClean="0">
                <a:solidFill>
                  <a:srgbClr val="0000FF"/>
                </a:solidFill>
                <a:hlinkClick r:id="rId7" action="ppaction://hlinkpres?slideindex=1&amp;slidetitle="/>
              </a:rPr>
              <a:t>Eddington</a:t>
            </a:r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000" dirty="0">
                <a:solidFill>
                  <a:srgbClr val="0000FF"/>
                </a:solidFill>
              </a:rPr>
              <a:t>s</a:t>
            </a:r>
            <a:r>
              <a:rPr lang="en-US" sz="1000" dirty="0" smtClean="0">
                <a:solidFill>
                  <a:srgbClr val="0000FF"/>
                </a:solidFill>
              </a:rPr>
              <a:t>keptic: about pseudo tensor, inability to solve binary system,</a:t>
            </a:r>
          </a:p>
          <a:p>
            <a:r>
              <a:rPr lang="en-US" sz="1000" dirty="0">
                <a:solidFill>
                  <a:srgbClr val="0000FF"/>
                </a:solidFill>
              </a:rPr>
              <a:t>c</a:t>
            </a:r>
            <a:r>
              <a:rPr lang="en-US" sz="1000" dirty="0" smtClean="0">
                <a:solidFill>
                  <a:srgbClr val="0000FF"/>
                </a:solidFill>
              </a:rPr>
              <a:t>oordinate waves</a:t>
            </a:r>
            <a:r>
              <a:rPr lang="en-US" sz="1000" i="1" dirty="0" smtClean="0">
                <a:solidFill>
                  <a:srgbClr val="0000FF"/>
                </a:solidFill>
              </a:rPr>
              <a:t> that propagate with the speed of thought </a:t>
            </a:r>
            <a:r>
              <a:rPr lang="en-US" sz="1000" dirty="0" smtClean="0">
                <a:solidFill>
                  <a:srgbClr val="0000FF"/>
                </a:solidFill>
              </a:rPr>
              <a:t>also ones that might carry energy</a:t>
            </a:r>
            <a:endParaRPr lang="en-US" sz="1000" dirty="0">
              <a:solidFill>
                <a:srgbClr val="0000FF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953000" y="2590800"/>
            <a:ext cx="0" cy="8382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810000" y="2209800"/>
            <a:ext cx="1676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0000FF"/>
                </a:solidFill>
              </a:rPr>
              <a:t>N.Rosen</a:t>
            </a:r>
            <a:r>
              <a:rPr lang="en-US" sz="1000" dirty="0" smtClean="0">
                <a:solidFill>
                  <a:srgbClr val="0000FF"/>
                </a:solidFill>
              </a:rPr>
              <a:t> &amp; </a:t>
            </a:r>
            <a:r>
              <a:rPr lang="en-US" sz="1000" dirty="0" err="1" smtClean="0">
                <a:solidFill>
                  <a:srgbClr val="0000FF"/>
                </a:solidFill>
              </a:rPr>
              <a:t>A.Einstein</a:t>
            </a:r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000" dirty="0" smtClean="0">
                <a:solidFill>
                  <a:srgbClr val="0000FF"/>
                </a:solidFill>
              </a:rPr>
              <a:t>Doubt cylindrical exact wave</a:t>
            </a:r>
          </a:p>
          <a:p>
            <a:r>
              <a:rPr lang="en-US" sz="1000" dirty="0" smtClean="0">
                <a:solidFill>
                  <a:srgbClr val="0000FF"/>
                </a:solidFill>
              </a:rPr>
              <a:t>solution</a:t>
            </a:r>
            <a:endParaRPr lang="en-US" sz="1000" dirty="0">
              <a:solidFill>
                <a:srgbClr val="0000FF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410200" y="2082800"/>
            <a:ext cx="16933" cy="13462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03134" y="1583267"/>
            <a:ext cx="190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J.R. Oppenheimer</a:t>
            </a:r>
          </a:p>
          <a:p>
            <a:r>
              <a:rPr lang="en-US" sz="1000" dirty="0" smtClean="0">
                <a:solidFill>
                  <a:srgbClr val="0000FF"/>
                </a:solidFill>
              </a:rPr>
              <a:t>H. Snyder</a:t>
            </a:r>
          </a:p>
          <a:p>
            <a:r>
              <a:rPr lang="en-US" sz="1000" dirty="0" smtClean="0">
                <a:solidFill>
                  <a:srgbClr val="0000FF"/>
                </a:solidFill>
              </a:rPr>
              <a:t>Gravitational collapse to a BH</a:t>
            </a:r>
            <a:endParaRPr lang="en-US" sz="1000" dirty="0">
              <a:solidFill>
                <a:srgbClr val="0000FF"/>
              </a:solidFill>
            </a:endParaRPr>
          </a:p>
        </p:txBody>
      </p:sp>
      <p:pic>
        <p:nvPicPr>
          <p:cNvPr id="9" name="Picture 8" descr="J_Robert_Oppenheime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0" y="0"/>
            <a:ext cx="1188720" cy="155388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7391400" y="2819400"/>
            <a:ext cx="0" cy="609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39000" y="25908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Chapel Hill meeting</a:t>
            </a:r>
          </a:p>
          <a:p>
            <a:endParaRPr lang="en-US" sz="1000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3733800" y="3962400"/>
            <a:ext cx="1066800" cy="0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096000" y="3962400"/>
            <a:ext cx="1295400" cy="0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715000" y="4047067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Feynman</a:t>
            </a:r>
            <a:r>
              <a:rPr lang="en-US" dirty="0" smtClean="0"/>
              <a:t> </a:t>
            </a:r>
            <a:r>
              <a:rPr lang="en-US" sz="1000" dirty="0" smtClean="0"/>
              <a:t>comments the field needs experiment,  less mathematics</a:t>
            </a:r>
            <a:endParaRPr lang="en-US" sz="1000" dirty="0"/>
          </a:p>
        </p:txBody>
      </p:sp>
      <p:sp>
        <p:nvSpPr>
          <p:cNvPr id="2" name="TextBox 1"/>
          <p:cNvSpPr txBox="1"/>
          <p:nvPr/>
        </p:nvSpPr>
        <p:spPr>
          <a:xfrm>
            <a:off x="4876800" y="3810000"/>
            <a:ext cx="16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</a:t>
            </a:r>
            <a:r>
              <a:rPr lang="en-US" sz="1000" dirty="0" smtClean="0"/>
              <a:t>ostly mathematics</a:t>
            </a:r>
            <a:endParaRPr lang="en-US" sz="10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162800" y="2514600"/>
            <a:ext cx="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81800" y="2286000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Atomic clock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6705601" y="1828800"/>
            <a:ext cx="550332" cy="16002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917267" y="1439335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 L. Landau &amp; E. </a:t>
            </a:r>
            <a:r>
              <a:rPr lang="en-US" sz="1000" dirty="0" err="1" smtClean="0">
                <a:solidFill>
                  <a:srgbClr val="0000FF"/>
                </a:solidFill>
              </a:rPr>
              <a:t>Lifshitz</a:t>
            </a:r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000" dirty="0" smtClean="0">
                <a:solidFill>
                  <a:srgbClr val="0000FF"/>
                </a:solidFill>
              </a:rPr>
              <a:t>Classical Theory of Fields</a:t>
            </a:r>
            <a:endParaRPr lang="en-US" sz="1000" dirty="0">
              <a:solidFill>
                <a:srgbClr val="0000FF"/>
              </a:solidFill>
            </a:endParaRPr>
          </a:p>
        </p:txBody>
      </p:sp>
      <p:pic>
        <p:nvPicPr>
          <p:cNvPr id="42" name="Picture 41" descr="200px-Landau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1"/>
            <a:ext cx="1005840" cy="1423263"/>
          </a:xfrm>
          <a:prstGeom prst="rect">
            <a:avLst/>
          </a:prstGeom>
        </p:spPr>
      </p:pic>
      <p:pic>
        <p:nvPicPr>
          <p:cNvPr id="48" name="Picture 47" descr="Lifshitz_big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534" y="0"/>
            <a:ext cx="1097280" cy="1334751"/>
          </a:xfrm>
          <a:prstGeom prst="rect">
            <a:avLst/>
          </a:prstGeom>
        </p:spPr>
      </p:pic>
      <p:cxnSp>
        <p:nvCxnSpPr>
          <p:cNvPr id="51" name="Straight Arrow Connector 50"/>
          <p:cNvCxnSpPr/>
          <p:nvPr/>
        </p:nvCxnSpPr>
        <p:spPr>
          <a:xfrm flipV="1">
            <a:off x="2895600" y="3429000"/>
            <a:ext cx="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286000" y="3810000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Mt Wilson 2.5m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4724400" y="3429000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267200" y="35814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Lock-in amplifier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2209800" y="3429000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676400" y="3581400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Vacuum triode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6553200" y="3429000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019800" y="35814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Mt Palomar 5.1m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62400" y="27432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Wiener-</a:t>
            </a:r>
            <a:r>
              <a:rPr lang="en-US" sz="1000" dirty="0" err="1" smtClean="0">
                <a:solidFill>
                  <a:srgbClr val="0000FF"/>
                </a:solidFill>
              </a:rPr>
              <a:t>Kinchin</a:t>
            </a:r>
            <a:endParaRPr lang="en-US" sz="1000" dirty="0">
              <a:solidFill>
                <a:srgbClr val="0000FF"/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4419600" y="2971800"/>
            <a:ext cx="0" cy="4572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53" idx="2"/>
          </p:cNvCxnSpPr>
          <p:nvPr/>
        </p:nvCxnSpPr>
        <p:spPr>
          <a:xfrm>
            <a:off x="3962400" y="3141821"/>
            <a:ext cx="304800" cy="28717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276600" y="2895600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8000"/>
                </a:solidFill>
              </a:rPr>
              <a:t>Hubble expansion</a:t>
            </a:r>
            <a:endParaRPr lang="en-US" sz="1000" dirty="0">
              <a:solidFill>
                <a:srgbClr val="008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3581400" y="3429000"/>
            <a:ext cx="152400" cy="7620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505200" y="41910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8000"/>
                </a:solidFill>
              </a:rPr>
              <a:t>E. Hubble</a:t>
            </a:r>
          </a:p>
          <a:p>
            <a:r>
              <a:rPr lang="en-US" sz="1000" dirty="0" smtClean="0">
                <a:solidFill>
                  <a:srgbClr val="008000"/>
                </a:solidFill>
              </a:rPr>
              <a:t>External galaxies</a:t>
            </a:r>
            <a:endParaRPr lang="en-US" sz="1000" dirty="0">
              <a:solidFill>
                <a:srgbClr val="008000"/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4572000" y="3429000"/>
            <a:ext cx="0" cy="13716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343400" y="48006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8000"/>
                </a:solidFill>
              </a:rPr>
              <a:t>K. </a:t>
            </a:r>
            <a:r>
              <a:rPr lang="en-US" sz="1000" dirty="0" err="1" smtClean="0">
                <a:solidFill>
                  <a:srgbClr val="008000"/>
                </a:solidFill>
              </a:rPr>
              <a:t>Jansky</a:t>
            </a:r>
            <a:endParaRPr lang="en-US" sz="1000" dirty="0" smtClean="0">
              <a:solidFill>
                <a:srgbClr val="008000"/>
              </a:solidFill>
            </a:endParaRPr>
          </a:p>
          <a:p>
            <a:r>
              <a:rPr lang="en-US" sz="1000" dirty="0" smtClean="0">
                <a:solidFill>
                  <a:srgbClr val="008000"/>
                </a:solidFill>
              </a:rPr>
              <a:t>Radio astronomy</a:t>
            </a:r>
            <a:endParaRPr lang="en-US" sz="1000" dirty="0">
              <a:solidFill>
                <a:srgbClr val="008000"/>
              </a:solidFill>
            </a:endParaRPr>
          </a:p>
        </p:txBody>
      </p:sp>
      <p:pic>
        <p:nvPicPr>
          <p:cNvPr id="65" name="Content Placeholder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3133" y="4792133"/>
            <a:ext cx="1371600" cy="13545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79267" y="61976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rgbClr val="0000FF"/>
                </a:solidFill>
              </a:rPr>
              <a:t>Josh </a:t>
            </a:r>
            <a:r>
              <a:rPr lang="en-US" sz="1000" dirty="0" smtClean="0">
                <a:solidFill>
                  <a:srgbClr val="0000FF"/>
                </a:solidFill>
              </a:rPr>
              <a:t>Goldberg</a:t>
            </a:r>
          </a:p>
          <a:p>
            <a:r>
              <a:rPr lang="en-US" sz="1000" dirty="0" smtClean="0">
                <a:solidFill>
                  <a:srgbClr val="0000FF"/>
                </a:solidFill>
              </a:rPr>
              <a:t>US </a:t>
            </a:r>
            <a:r>
              <a:rPr lang="en-US" sz="1000" dirty="0" err="1" smtClean="0">
                <a:solidFill>
                  <a:srgbClr val="0000FF"/>
                </a:solidFill>
              </a:rPr>
              <a:t>AirForce</a:t>
            </a:r>
            <a:r>
              <a:rPr lang="en-US" sz="1000" dirty="0" smtClean="0">
                <a:solidFill>
                  <a:srgbClr val="0000FF"/>
                </a:solidFill>
              </a:rPr>
              <a:t> </a:t>
            </a:r>
            <a:endParaRPr lang="en-US" sz="1000" dirty="0">
              <a:solidFill>
                <a:srgbClr val="0000FF"/>
              </a:solidFill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 flipH="1" flipV="1">
            <a:off x="5181600" y="3429000"/>
            <a:ext cx="457200" cy="1828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4876800" y="52578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Understanding </a:t>
            </a:r>
            <a:r>
              <a:rPr lang="en-US" sz="1000" dirty="0" err="1" smtClean="0">
                <a:solidFill>
                  <a:srgbClr val="FF0000"/>
                </a:solidFill>
              </a:rPr>
              <a:t>servoes</a:t>
            </a:r>
            <a:endParaRPr lang="en-US" sz="1000" dirty="0" smtClean="0">
              <a:solidFill>
                <a:srgbClr val="FF0000"/>
              </a:solidFill>
            </a:endParaRPr>
          </a:p>
          <a:p>
            <a:r>
              <a:rPr lang="en-US" sz="1000" dirty="0" smtClean="0">
                <a:solidFill>
                  <a:srgbClr val="FF0000"/>
                </a:solidFill>
              </a:rPr>
              <a:t>H. Bode</a:t>
            </a:r>
          </a:p>
          <a:p>
            <a:r>
              <a:rPr lang="en-US" sz="1000" dirty="0" smtClean="0">
                <a:solidFill>
                  <a:srgbClr val="FF0000"/>
                </a:solidFill>
              </a:rPr>
              <a:t>H. </a:t>
            </a:r>
            <a:r>
              <a:rPr lang="en-US" sz="1000" dirty="0" err="1" smtClean="0">
                <a:solidFill>
                  <a:srgbClr val="FF0000"/>
                </a:solidFill>
              </a:rPr>
              <a:t>Nyquist</a:t>
            </a:r>
            <a:endParaRPr lang="en-US" sz="1000" dirty="0" smtClean="0">
              <a:solidFill>
                <a:srgbClr val="FF0000"/>
              </a:solidFill>
            </a:endParaRPr>
          </a:p>
          <a:p>
            <a:r>
              <a:rPr lang="en-US" sz="1000" dirty="0" smtClean="0">
                <a:solidFill>
                  <a:srgbClr val="FF0000"/>
                </a:solidFill>
              </a:rPr>
              <a:t>C. Shannon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81" name="Straight Arrow Connector 80"/>
          <p:cNvCxnSpPr>
            <a:stCxn id="65" idx="0"/>
          </p:cNvCxnSpPr>
          <p:nvPr/>
        </p:nvCxnSpPr>
        <p:spPr>
          <a:xfrm flipH="1" flipV="1">
            <a:off x="7395633" y="3412066"/>
            <a:ext cx="1003300" cy="138006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7238999" y="3445933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7018866" y="3615266"/>
            <a:ext cx="592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maser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5884333" y="3208867"/>
            <a:ext cx="0" cy="2201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Picture 61" descr="pound_younger_crop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468" y="1452033"/>
            <a:ext cx="1097280" cy="1250663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5588000" y="2616200"/>
            <a:ext cx="10752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FF0000"/>
                </a:solidFill>
              </a:rPr>
              <a:t>R.V.Pound</a:t>
            </a:r>
            <a:endParaRPr lang="en-US" sz="1000" dirty="0" smtClean="0">
              <a:solidFill>
                <a:srgbClr val="FF0000"/>
              </a:solidFill>
            </a:endParaRPr>
          </a:p>
          <a:p>
            <a:r>
              <a:rPr lang="en-US" sz="1000" dirty="0" smtClean="0">
                <a:solidFill>
                  <a:srgbClr val="FF0000"/>
                </a:solidFill>
              </a:rPr>
              <a:t>Cavity freq.</a:t>
            </a:r>
          </a:p>
          <a:p>
            <a:r>
              <a:rPr lang="en-US" sz="1000" dirty="0" smtClean="0">
                <a:solidFill>
                  <a:srgbClr val="FF0000"/>
                </a:solidFill>
              </a:rPr>
              <a:t>stabilization</a:t>
            </a:r>
            <a:endParaRPr lang="en-US" sz="1000" dirty="0">
              <a:solidFill>
                <a:srgbClr val="FF0000"/>
              </a:solidFill>
            </a:endParaRPr>
          </a:p>
        </p:txBody>
      </p:sp>
      <p:pic>
        <p:nvPicPr>
          <p:cNvPr id="46" name="Picture 45" descr="Albert_Einstein_(Nobel)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62000"/>
            <a:ext cx="1097280" cy="155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94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04800" y="3429000"/>
            <a:ext cx="838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914400" y="327660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3352800" y="327660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867400" y="327660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229600" y="327660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09600" y="3429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1960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24200" y="3429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1970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86400" y="3429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1980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924800" y="3429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1990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30200" y="2810933"/>
            <a:ext cx="0" cy="609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2413000"/>
            <a:ext cx="121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Chapel Hill meeting</a:t>
            </a:r>
          </a:p>
          <a:p>
            <a:r>
              <a:rPr lang="en-US" sz="1000" dirty="0"/>
              <a:t>J</a:t>
            </a:r>
            <a:r>
              <a:rPr lang="en-US" sz="1000" dirty="0" smtClean="0"/>
              <a:t>. </a:t>
            </a:r>
            <a:r>
              <a:rPr lang="en-US" sz="1000" dirty="0"/>
              <a:t>Goldberg</a:t>
            </a:r>
          </a:p>
        </p:txBody>
      </p:sp>
      <p:pic>
        <p:nvPicPr>
          <p:cNvPr id="14" name="Picture 13" descr="h_bond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8600"/>
            <a:ext cx="1188720" cy="1156030"/>
          </a:xfrm>
          <a:prstGeom prst="rect">
            <a:avLst/>
          </a:prstGeom>
        </p:spPr>
      </p:pic>
      <p:pic>
        <p:nvPicPr>
          <p:cNvPr id="15" name="Picture 14" descr="dicke_pi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181600"/>
            <a:ext cx="1188720" cy="1589913"/>
          </a:xfrm>
          <a:prstGeom prst="rect">
            <a:avLst/>
          </a:prstGeom>
        </p:spPr>
      </p:pic>
      <p:pic>
        <p:nvPicPr>
          <p:cNvPr id="16" name="Picture 15" descr="wheel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3400"/>
            <a:ext cx="1280160" cy="1467683"/>
          </a:xfrm>
          <a:prstGeom prst="rect">
            <a:avLst/>
          </a:prstGeom>
        </p:spPr>
      </p:pic>
      <p:pic>
        <p:nvPicPr>
          <p:cNvPr id="17" name="Picture 16" descr="bondi_pix_mtw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2484120" cy="53862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6200" y="1371600"/>
            <a:ext cx="990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366FF"/>
                </a:solidFill>
                <a:hlinkClick r:id="rId7" action="ppaction://hlinkpres?slideindex=1&amp;slidetitle="/>
              </a:rPr>
              <a:t>F.A.E. </a:t>
            </a:r>
            <a:r>
              <a:rPr lang="en-US" sz="1000" dirty="0" err="1" smtClean="0">
                <a:solidFill>
                  <a:srgbClr val="3366FF"/>
                </a:solidFill>
                <a:hlinkClick r:id="rId7" action="ppaction://hlinkpres?slideindex=1&amp;slidetitle="/>
              </a:rPr>
              <a:t>Pirani</a:t>
            </a:r>
            <a:r>
              <a:rPr lang="en-US" sz="1000" dirty="0" smtClean="0">
                <a:solidFill>
                  <a:srgbClr val="3366FF"/>
                </a:solidFill>
              </a:rPr>
              <a:t>, </a:t>
            </a:r>
          </a:p>
          <a:p>
            <a:r>
              <a:rPr lang="en-US" sz="1000" dirty="0" smtClean="0">
                <a:solidFill>
                  <a:srgbClr val="3366FF"/>
                </a:solidFill>
              </a:rPr>
              <a:t>GW geodesic deviation</a:t>
            </a:r>
            <a:endParaRPr lang="en-US" sz="1000" dirty="0">
              <a:solidFill>
                <a:srgbClr val="3366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66800" y="13716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366FF"/>
                </a:solidFill>
              </a:rPr>
              <a:t>H. </a:t>
            </a:r>
            <a:r>
              <a:rPr lang="en-US" sz="1000" dirty="0" err="1" smtClean="0">
                <a:solidFill>
                  <a:srgbClr val="3366FF"/>
                </a:solidFill>
              </a:rPr>
              <a:t>Bondi</a:t>
            </a:r>
            <a:r>
              <a:rPr lang="en-US" sz="1000" dirty="0" smtClean="0">
                <a:solidFill>
                  <a:srgbClr val="3366FF"/>
                </a:solidFill>
              </a:rPr>
              <a:t> : beads on</a:t>
            </a:r>
          </a:p>
          <a:p>
            <a:r>
              <a:rPr lang="en-US" sz="1000" dirty="0">
                <a:solidFill>
                  <a:srgbClr val="3366FF"/>
                </a:solidFill>
              </a:rPr>
              <a:t>r</a:t>
            </a:r>
            <a:r>
              <a:rPr lang="en-US" sz="1000" dirty="0" smtClean="0">
                <a:solidFill>
                  <a:srgbClr val="3366FF"/>
                </a:solidFill>
              </a:rPr>
              <a:t>od, energy in GW</a:t>
            </a:r>
            <a:endParaRPr lang="en-US" sz="1000" dirty="0">
              <a:solidFill>
                <a:srgbClr val="3366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21733" y="3445933"/>
            <a:ext cx="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2400" y="3810000"/>
            <a:ext cx="1295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366FF"/>
                </a:solidFill>
              </a:rPr>
              <a:t>J. Wheeler: Physical</a:t>
            </a:r>
          </a:p>
          <a:p>
            <a:r>
              <a:rPr lang="en-US" sz="1000" dirty="0">
                <a:solidFill>
                  <a:srgbClr val="3366FF"/>
                </a:solidFill>
              </a:rPr>
              <a:t>r</a:t>
            </a:r>
            <a:r>
              <a:rPr lang="en-US" sz="1000" dirty="0" smtClean="0">
                <a:solidFill>
                  <a:srgbClr val="3366FF"/>
                </a:solidFill>
              </a:rPr>
              <a:t>eality of GW, Weber</a:t>
            </a:r>
          </a:p>
          <a:p>
            <a:r>
              <a:rPr lang="en-US" sz="1000" dirty="0" smtClean="0">
                <a:solidFill>
                  <a:srgbClr val="3366FF"/>
                </a:solidFill>
              </a:rPr>
              <a:t>bar</a:t>
            </a:r>
            <a:endParaRPr lang="en-US" sz="1000" dirty="0">
              <a:solidFill>
                <a:srgbClr val="3366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9200" y="4648200"/>
            <a:ext cx="190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FF0000"/>
                </a:solidFill>
                <a:hlinkClick r:id="rId8" action="ppaction://hlinkpres?slideindex=1&amp;slidetitle="/>
              </a:rPr>
              <a:t>R.H.Dicke</a:t>
            </a:r>
            <a:r>
              <a:rPr lang="en-US" sz="1000" dirty="0" smtClean="0">
                <a:solidFill>
                  <a:srgbClr val="FF0000"/>
                </a:solidFill>
                <a:hlinkClick r:id="rId8" action="ppaction://hlinkpres?slideindex=1&amp;slidetitle="/>
              </a:rPr>
              <a:t>: </a:t>
            </a:r>
            <a:r>
              <a:rPr lang="en-US" sz="1000" dirty="0" err="1" smtClean="0">
                <a:solidFill>
                  <a:srgbClr val="FF0000"/>
                </a:solidFill>
              </a:rPr>
              <a:t>Eotvos</a:t>
            </a:r>
            <a:r>
              <a:rPr lang="en-US" sz="1000" dirty="0" smtClean="0">
                <a:solidFill>
                  <a:srgbClr val="FF0000"/>
                </a:solidFill>
              </a:rPr>
              <a:t> experiment,</a:t>
            </a:r>
          </a:p>
          <a:p>
            <a:r>
              <a:rPr lang="en-US" sz="1000" dirty="0">
                <a:solidFill>
                  <a:srgbClr val="FF0000"/>
                </a:solidFill>
              </a:rPr>
              <a:t>e</a:t>
            </a:r>
            <a:r>
              <a:rPr lang="en-US" sz="1000" dirty="0" smtClean="0">
                <a:solidFill>
                  <a:srgbClr val="FF0000"/>
                </a:solidFill>
              </a:rPr>
              <a:t>lectronic cooling of mechanical</a:t>
            </a:r>
          </a:p>
          <a:p>
            <a:r>
              <a:rPr lang="en-US" sz="1000" dirty="0" smtClean="0">
                <a:solidFill>
                  <a:srgbClr val="FF0000"/>
                </a:solidFill>
              </a:rPr>
              <a:t>instrument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1219200" y="3429000"/>
            <a:ext cx="22860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914400" y="3191933"/>
            <a:ext cx="1" cy="2370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51933" y="2980266"/>
            <a:ext cx="4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Laser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1219200" y="3124200"/>
            <a:ext cx="0" cy="3048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90600" y="27432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8000"/>
                </a:solidFill>
              </a:rPr>
              <a:t>X-ray</a:t>
            </a:r>
          </a:p>
          <a:p>
            <a:r>
              <a:rPr lang="en-US" sz="1000" dirty="0" smtClean="0">
                <a:solidFill>
                  <a:srgbClr val="008000"/>
                </a:solidFill>
              </a:rPr>
              <a:t>astronomy</a:t>
            </a:r>
            <a:endParaRPr lang="en-US" sz="1000" dirty="0">
              <a:solidFill>
                <a:srgbClr val="008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78000" y="2709333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Kerr metric</a:t>
            </a:r>
            <a:endParaRPr lang="en-US" sz="1000" dirty="0">
              <a:solidFill>
                <a:srgbClr val="0000FF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1295400" y="2895600"/>
            <a:ext cx="533400" cy="533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40934" y="4064000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8000"/>
                </a:solidFill>
              </a:rPr>
              <a:t>CMB discovery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1862667" y="3395133"/>
            <a:ext cx="50800" cy="7112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861733" y="3437467"/>
            <a:ext cx="491067" cy="8128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514600" y="42164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8000"/>
                </a:solidFill>
              </a:rPr>
              <a:t>BH in</a:t>
            </a:r>
          </a:p>
          <a:p>
            <a:r>
              <a:rPr lang="en-US" sz="1000" dirty="0" smtClean="0">
                <a:solidFill>
                  <a:srgbClr val="008000"/>
                </a:solidFill>
              </a:rPr>
              <a:t>Cygnus X-1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2607733" y="3395133"/>
            <a:ext cx="84667" cy="3048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1854199" y="3666065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008000"/>
                </a:solidFill>
              </a:rPr>
              <a:t>J.Bell&amp;A.Hewish</a:t>
            </a:r>
            <a:endParaRPr lang="en-US" sz="1000" dirty="0" smtClean="0">
              <a:solidFill>
                <a:srgbClr val="008000"/>
              </a:solidFill>
            </a:endParaRPr>
          </a:p>
          <a:p>
            <a:r>
              <a:rPr lang="en-US" sz="1000" dirty="0" smtClean="0">
                <a:solidFill>
                  <a:srgbClr val="008000"/>
                </a:solidFill>
              </a:rPr>
              <a:t>pulsars</a:t>
            </a:r>
            <a:endParaRPr lang="en-US" sz="1000" dirty="0">
              <a:solidFill>
                <a:srgbClr val="008000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2895600" y="2404533"/>
            <a:ext cx="25400" cy="1016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" name="Picture 65" descr="weber_and_bar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8600"/>
            <a:ext cx="1280160" cy="1693962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2362200" y="1828800"/>
            <a:ext cx="1676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hlinkClick r:id="rId10" action="ppaction://hlinkpres?slideindex=1&amp;slidetitle="/>
              </a:rPr>
              <a:t>J. Weber</a:t>
            </a:r>
            <a:endParaRPr lang="en-US" sz="1000" dirty="0" smtClean="0">
              <a:solidFill>
                <a:srgbClr val="FF0000"/>
              </a:solidFill>
            </a:endParaRPr>
          </a:p>
          <a:p>
            <a:r>
              <a:rPr lang="en-US" sz="1000" dirty="0" smtClean="0">
                <a:solidFill>
                  <a:srgbClr val="FF0000"/>
                </a:solidFill>
              </a:rPr>
              <a:t>Acoustic resonant bar</a:t>
            </a:r>
          </a:p>
          <a:p>
            <a:r>
              <a:rPr lang="en-US" sz="1000" dirty="0" smtClean="0">
                <a:solidFill>
                  <a:srgbClr val="FF0000"/>
                </a:solidFill>
              </a:rPr>
              <a:t>GW detectors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352800" y="3733800"/>
            <a:ext cx="121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hlinkClick r:id="rId11" action="ppaction://hlinkpres?slideindex=1&amp;slidetitle="/>
              </a:rPr>
              <a:t>Electromagnetically</a:t>
            </a:r>
            <a:endParaRPr lang="en-US" sz="1000" dirty="0" smtClean="0">
              <a:solidFill>
                <a:srgbClr val="FF0000"/>
              </a:solidFill>
            </a:endParaRPr>
          </a:p>
          <a:p>
            <a:r>
              <a:rPr lang="en-US" sz="1000" dirty="0">
                <a:solidFill>
                  <a:srgbClr val="FF0000"/>
                </a:solidFill>
              </a:rPr>
              <a:t>c</a:t>
            </a:r>
            <a:r>
              <a:rPr lang="en-US" sz="1000" dirty="0" smtClean="0">
                <a:solidFill>
                  <a:srgbClr val="FF0000"/>
                </a:solidFill>
              </a:rPr>
              <a:t>oupled GW detector (RW)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31266" y="2269066"/>
            <a:ext cx="137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hlinkClick r:id="rId12" action="ppaction://hlinkpres?slideindex=1&amp;slidetitle="/>
              </a:rPr>
              <a:t>Space program:</a:t>
            </a:r>
            <a:endParaRPr lang="en-US" sz="1000" dirty="0" smtClean="0">
              <a:solidFill>
                <a:srgbClr val="FF0000"/>
              </a:solidFill>
            </a:endParaRPr>
          </a:p>
          <a:p>
            <a:r>
              <a:rPr lang="en-US" sz="1000" dirty="0" err="1" smtClean="0">
                <a:solidFill>
                  <a:srgbClr val="FF0000"/>
                </a:solidFill>
              </a:rPr>
              <a:t>C.Misner,R.V.Pound</a:t>
            </a:r>
            <a:r>
              <a:rPr lang="en-US" sz="1000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sz="1000" dirty="0" err="1" smtClean="0">
                <a:solidFill>
                  <a:srgbClr val="FF0000"/>
                </a:solidFill>
              </a:rPr>
              <a:t>P.Bender</a:t>
            </a:r>
            <a:r>
              <a:rPr lang="en-US" sz="1000" dirty="0" smtClean="0">
                <a:solidFill>
                  <a:srgbClr val="FF0000"/>
                </a:solidFill>
              </a:rPr>
              <a:t>, RW</a:t>
            </a:r>
          </a:p>
          <a:p>
            <a:r>
              <a:rPr lang="en-US" sz="1000" dirty="0" smtClean="0">
                <a:solidFill>
                  <a:srgbClr val="FF0000"/>
                </a:solidFill>
              </a:rPr>
              <a:t>Laser GW detector,</a:t>
            </a:r>
          </a:p>
          <a:p>
            <a:r>
              <a:rPr lang="en-US" sz="1000" dirty="0" smtClean="0">
                <a:solidFill>
                  <a:srgbClr val="FF0000"/>
                </a:solidFill>
              </a:rPr>
              <a:t>X and K band ranging</a:t>
            </a:r>
            <a:endParaRPr lang="en-US" sz="1000" dirty="0">
              <a:solidFill>
                <a:srgbClr val="FF0000"/>
              </a:solidFill>
            </a:endParaRPr>
          </a:p>
        </p:txBody>
      </p:sp>
      <p:pic>
        <p:nvPicPr>
          <p:cNvPr id="84" name="Picture 83" descr="braginsky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64" y="1676400"/>
            <a:ext cx="914400" cy="1236292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3429001" y="2904066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V. </a:t>
            </a:r>
            <a:r>
              <a:rPr lang="en-US" sz="1000" dirty="0" err="1" smtClean="0">
                <a:solidFill>
                  <a:srgbClr val="FF0000"/>
                </a:solidFill>
              </a:rPr>
              <a:t>Braginsky</a:t>
            </a:r>
            <a:r>
              <a:rPr lang="en-US" sz="1000" dirty="0" smtClean="0">
                <a:solidFill>
                  <a:srgbClr val="FF0000"/>
                </a:solidFill>
              </a:rPr>
              <a:t>  (1974)</a:t>
            </a:r>
          </a:p>
          <a:p>
            <a:r>
              <a:rPr lang="en-US" sz="1000" dirty="0">
                <a:solidFill>
                  <a:srgbClr val="FF0000"/>
                </a:solidFill>
              </a:rPr>
              <a:t>q</a:t>
            </a:r>
            <a:r>
              <a:rPr lang="en-US" sz="1000" dirty="0" smtClean="0">
                <a:solidFill>
                  <a:srgbClr val="FF0000"/>
                </a:solidFill>
              </a:rPr>
              <a:t>uantum limit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100" name="Straight Arrow Connector 99"/>
          <p:cNvCxnSpPr>
            <a:stCxn id="71" idx="0"/>
          </p:cNvCxnSpPr>
          <p:nvPr/>
        </p:nvCxnSpPr>
        <p:spPr>
          <a:xfrm flipH="1" flipV="1">
            <a:off x="3886202" y="3454404"/>
            <a:ext cx="76198" cy="2793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859867" y="3445936"/>
            <a:ext cx="1532467" cy="143086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462867" y="6500224"/>
            <a:ext cx="2057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0000FF"/>
                </a:solidFill>
              </a:rPr>
              <a:t>A.Guth</a:t>
            </a:r>
            <a:r>
              <a:rPr lang="en-US" sz="1000" dirty="0" smtClean="0">
                <a:solidFill>
                  <a:srgbClr val="0000FF"/>
                </a:solidFill>
              </a:rPr>
              <a:t>                           </a:t>
            </a:r>
            <a:r>
              <a:rPr lang="en-US" sz="1000" dirty="0" err="1" smtClean="0">
                <a:solidFill>
                  <a:srgbClr val="0000FF"/>
                </a:solidFill>
              </a:rPr>
              <a:t>A.Linde</a:t>
            </a:r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000" dirty="0">
                <a:solidFill>
                  <a:srgbClr val="0000FF"/>
                </a:solidFill>
              </a:rPr>
              <a:t> </a:t>
            </a:r>
            <a:r>
              <a:rPr lang="en-US" sz="1000" dirty="0" smtClean="0">
                <a:solidFill>
                  <a:srgbClr val="0000FF"/>
                </a:solidFill>
              </a:rPr>
              <a:t>                    </a:t>
            </a:r>
          </a:p>
          <a:p>
            <a:r>
              <a:rPr lang="en-US" sz="1000" dirty="0" smtClean="0">
                <a:solidFill>
                  <a:srgbClr val="0000FF"/>
                </a:solidFill>
              </a:rPr>
              <a:t>    </a:t>
            </a:r>
            <a:endParaRPr lang="en-US" sz="1000" dirty="0">
              <a:solidFill>
                <a:srgbClr val="0000FF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6841068" y="3158067"/>
            <a:ext cx="33865" cy="2794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510866" y="2751666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8000"/>
                </a:solidFill>
              </a:rPr>
              <a:t>m</a:t>
            </a:r>
            <a:r>
              <a:rPr lang="en-US" sz="1000" dirty="0" smtClean="0">
                <a:solidFill>
                  <a:srgbClr val="008000"/>
                </a:solidFill>
              </a:rPr>
              <a:t>illisecond pulsars</a:t>
            </a:r>
            <a:endParaRPr lang="en-US" sz="1000" dirty="0">
              <a:solidFill>
                <a:srgbClr val="008000"/>
              </a:solidFill>
            </a:endParaRPr>
          </a:p>
        </p:txBody>
      </p:sp>
      <p:pic>
        <p:nvPicPr>
          <p:cNvPr id="44" name="Picture 43" descr="joseph-h-taylor-1-sized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734" y="177800"/>
            <a:ext cx="1097280" cy="1447068"/>
          </a:xfrm>
          <a:prstGeom prst="rect">
            <a:avLst/>
          </a:prstGeom>
        </p:spPr>
      </p:pic>
      <p:cxnSp>
        <p:nvCxnSpPr>
          <p:cNvPr id="49" name="Straight Arrow Connector 48"/>
          <p:cNvCxnSpPr/>
          <p:nvPr/>
        </p:nvCxnSpPr>
        <p:spPr>
          <a:xfrm flipH="1">
            <a:off x="5461000" y="2108200"/>
            <a:ext cx="711200" cy="130386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7171266" y="787400"/>
            <a:ext cx="1244601" cy="846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8610600" y="3403603"/>
            <a:ext cx="2" cy="36406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8161865" y="3708401"/>
            <a:ext cx="1176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8000"/>
                </a:solidFill>
              </a:rPr>
              <a:t>COBE</a:t>
            </a:r>
          </a:p>
          <a:p>
            <a:r>
              <a:rPr lang="en-US" sz="1000" dirty="0" smtClean="0">
                <a:solidFill>
                  <a:srgbClr val="008000"/>
                </a:solidFill>
              </a:rPr>
              <a:t>cosmic structure</a:t>
            </a:r>
            <a:endParaRPr lang="en-US" sz="1000" dirty="0">
              <a:solidFill>
                <a:srgbClr val="008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002867" y="17018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8000"/>
                </a:solidFill>
                <a:hlinkClick r:id="rId15" action="ppaction://hlinkpres?slideindex=1&amp;slidetitle="/>
              </a:rPr>
              <a:t>J. Taylor </a:t>
            </a:r>
            <a:r>
              <a:rPr lang="en-US" sz="1000" dirty="0" smtClean="0">
                <a:solidFill>
                  <a:srgbClr val="008000"/>
                </a:solidFill>
              </a:rPr>
              <a:t>&amp;R. </a:t>
            </a:r>
            <a:r>
              <a:rPr lang="en-US" sz="1000" dirty="0" err="1" smtClean="0">
                <a:solidFill>
                  <a:srgbClr val="008000"/>
                </a:solidFill>
              </a:rPr>
              <a:t>Hulse</a:t>
            </a:r>
            <a:endParaRPr lang="en-US" sz="1000" dirty="0" smtClean="0">
              <a:solidFill>
                <a:srgbClr val="008000"/>
              </a:solidFill>
            </a:endParaRPr>
          </a:p>
          <a:p>
            <a:r>
              <a:rPr lang="en-US" sz="1000" dirty="0">
                <a:solidFill>
                  <a:srgbClr val="008000"/>
                </a:solidFill>
              </a:rPr>
              <a:t>b</a:t>
            </a:r>
            <a:r>
              <a:rPr lang="en-US" sz="1000" dirty="0" smtClean="0">
                <a:solidFill>
                  <a:srgbClr val="008000"/>
                </a:solidFill>
              </a:rPr>
              <a:t>inary pulsar</a:t>
            </a:r>
            <a:endParaRPr lang="en-US" sz="1000" dirty="0">
              <a:solidFill>
                <a:srgbClr val="008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374467" y="2777067"/>
            <a:ext cx="139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Millisecond pulsar timing GW detection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8128000" y="3115733"/>
            <a:ext cx="84666" cy="279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766734" y="3183467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214533" y="3513667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hlinkClick r:id="rId16" action="ppaction://hlinkpres?slideindex=1&amp;slidetitle="/>
              </a:rPr>
              <a:t>NSF report </a:t>
            </a:r>
            <a:r>
              <a:rPr lang="en-US" sz="1000" dirty="0" smtClean="0">
                <a:solidFill>
                  <a:srgbClr val="FF0000"/>
                </a:solidFill>
              </a:rPr>
              <a:t>1983</a:t>
            </a:r>
          </a:p>
          <a:p>
            <a:r>
              <a:rPr lang="en-US" sz="1000" dirty="0" smtClean="0">
                <a:solidFill>
                  <a:srgbClr val="FF0000"/>
                </a:solidFill>
              </a:rPr>
              <a:t>LIGO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97" name="Straight Arrow Connector 96"/>
          <p:cNvCxnSpPr/>
          <p:nvPr/>
        </p:nvCxnSpPr>
        <p:spPr>
          <a:xfrm flipH="1" flipV="1">
            <a:off x="7509936" y="3395133"/>
            <a:ext cx="16931" cy="142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2" name="Picture 121" descr="peter_bender_portrait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33" y="355600"/>
            <a:ext cx="1005840" cy="1303122"/>
          </a:xfrm>
          <a:prstGeom prst="rect">
            <a:avLst/>
          </a:prstGeom>
        </p:spPr>
      </p:pic>
      <p:sp>
        <p:nvSpPr>
          <p:cNvPr id="123" name="TextBox 122"/>
          <p:cNvSpPr txBox="1"/>
          <p:nvPr/>
        </p:nvSpPr>
        <p:spPr>
          <a:xfrm>
            <a:off x="4699000" y="1718733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FF0000"/>
                </a:solidFill>
              </a:rPr>
              <a:t>P.Bender</a:t>
            </a:r>
            <a:endParaRPr lang="en-US" sz="1000" dirty="0" smtClean="0">
              <a:solidFill>
                <a:srgbClr val="FF0000"/>
              </a:solidFill>
            </a:endParaRPr>
          </a:p>
          <a:p>
            <a:r>
              <a:rPr lang="en-US" sz="1000" dirty="0" smtClean="0">
                <a:solidFill>
                  <a:srgbClr val="FF0000"/>
                </a:solidFill>
              </a:rPr>
              <a:t>LISA  (1975)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111" name="Straight Arrow Connector 110"/>
          <p:cNvCxnSpPr/>
          <p:nvPr/>
        </p:nvCxnSpPr>
        <p:spPr>
          <a:xfrm>
            <a:off x="4275668" y="3191933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H="1">
            <a:off x="1253066" y="2489200"/>
            <a:ext cx="194734" cy="92286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1219200" y="2260600"/>
            <a:ext cx="11260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0000FF"/>
                </a:solidFill>
              </a:rPr>
              <a:t>M.Gertsenshtein</a:t>
            </a:r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000" dirty="0" smtClean="0">
                <a:solidFill>
                  <a:srgbClr val="0000FF"/>
                </a:solidFill>
              </a:rPr>
              <a:t>GW interaction with EM waves</a:t>
            </a:r>
            <a:endParaRPr lang="en-US" sz="1000" dirty="0">
              <a:solidFill>
                <a:srgbClr val="0000FF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21735" y="2726266"/>
            <a:ext cx="982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0000FF"/>
                </a:solidFill>
              </a:rPr>
              <a:t>Kruskal</a:t>
            </a:r>
            <a:endParaRPr lang="en-US" sz="1000" dirty="0">
              <a:solidFill>
                <a:srgbClr val="0000FF"/>
              </a:solidFill>
            </a:endParaRPr>
          </a:p>
          <a:p>
            <a:r>
              <a:rPr lang="en-US" sz="1000" dirty="0" smtClean="0">
                <a:solidFill>
                  <a:srgbClr val="0000FF"/>
                </a:solidFill>
              </a:rPr>
              <a:t>coordinates</a:t>
            </a:r>
            <a:endParaRPr lang="en-US" sz="1000" dirty="0">
              <a:solidFill>
                <a:srgbClr val="0000FF"/>
              </a:solidFill>
            </a:endParaRPr>
          </a:p>
        </p:txBody>
      </p:sp>
      <p:cxnSp>
        <p:nvCxnSpPr>
          <p:cNvPr id="132" name="Straight Arrow Connector 131"/>
          <p:cNvCxnSpPr/>
          <p:nvPr/>
        </p:nvCxnSpPr>
        <p:spPr>
          <a:xfrm>
            <a:off x="592667" y="3090333"/>
            <a:ext cx="245533" cy="33866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4800600" y="3445940"/>
            <a:ext cx="67738" cy="5926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191000" y="3962400"/>
            <a:ext cx="12022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F. </a:t>
            </a:r>
            <a:r>
              <a:rPr lang="en-US" sz="1000" dirty="0" err="1" smtClean="0">
                <a:solidFill>
                  <a:srgbClr val="FF0000"/>
                </a:solidFill>
              </a:rPr>
              <a:t>Estabrook</a:t>
            </a:r>
            <a:r>
              <a:rPr lang="en-US" sz="1000" dirty="0" smtClean="0">
                <a:solidFill>
                  <a:srgbClr val="FF0000"/>
                </a:solidFill>
              </a:rPr>
              <a:t>  </a:t>
            </a:r>
          </a:p>
          <a:p>
            <a:r>
              <a:rPr lang="en-US" sz="1000" dirty="0" smtClean="0">
                <a:solidFill>
                  <a:srgbClr val="FF0000"/>
                </a:solidFill>
              </a:rPr>
              <a:t>H. </a:t>
            </a:r>
            <a:r>
              <a:rPr lang="en-US" sz="1000" dirty="0" err="1" smtClean="0">
                <a:solidFill>
                  <a:srgbClr val="FF0000"/>
                </a:solidFill>
              </a:rPr>
              <a:t>Wahlquist</a:t>
            </a:r>
            <a:endParaRPr lang="en-US" sz="1000" dirty="0" smtClean="0">
              <a:solidFill>
                <a:srgbClr val="FF0000"/>
              </a:solidFill>
            </a:endParaRPr>
          </a:p>
          <a:p>
            <a:r>
              <a:rPr lang="en-US" sz="1000" dirty="0">
                <a:solidFill>
                  <a:srgbClr val="FF0000"/>
                </a:solidFill>
              </a:rPr>
              <a:t>s</a:t>
            </a:r>
            <a:r>
              <a:rPr lang="en-US" sz="1000" dirty="0" smtClean="0">
                <a:solidFill>
                  <a:srgbClr val="FF0000"/>
                </a:solidFill>
              </a:rPr>
              <a:t>pace craft ranging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 flipH="1" flipV="1">
            <a:off x="3361267" y="3725336"/>
            <a:ext cx="25400" cy="6603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098800" y="4419600"/>
            <a:ext cx="931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PDP 11</a:t>
            </a:r>
          </a:p>
          <a:p>
            <a:r>
              <a:rPr lang="en-US" sz="1000" dirty="0" smtClean="0">
                <a:solidFill>
                  <a:srgbClr val="FF0000"/>
                </a:solidFill>
              </a:rPr>
              <a:t>Lab computer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56933" y="2946400"/>
            <a:ext cx="270933" cy="4995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184400" y="2573866"/>
            <a:ext cx="753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Integrated circuit</a:t>
            </a:r>
            <a:endParaRPr lang="en-US" sz="1000" dirty="0">
              <a:solidFill>
                <a:srgbClr val="FF0000"/>
              </a:solidFill>
            </a:endParaRPr>
          </a:p>
        </p:txBody>
      </p:sp>
      <p:pic>
        <p:nvPicPr>
          <p:cNvPr id="70" name="Picture 69" descr="2008\10\alanguth-300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4957234"/>
            <a:ext cx="1097280" cy="1483766"/>
          </a:xfrm>
          <a:prstGeom prst="rect">
            <a:avLst/>
          </a:prstGeom>
        </p:spPr>
      </p:pic>
      <p:pic>
        <p:nvPicPr>
          <p:cNvPr id="72" name="Picture 71" descr="Linde, Andrei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67" y="4974166"/>
            <a:ext cx="1097280" cy="1407274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3886200" y="4732867"/>
            <a:ext cx="13377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366FF"/>
                </a:solidFill>
              </a:rPr>
              <a:t>Cosmic inflation</a:t>
            </a:r>
            <a:endParaRPr lang="en-US" sz="1000" dirty="0">
              <a:solidFill>
                <a:srgbClr val="3366FF"/>
              </a:solidFill>
            </a:endParaRPr>
          </a:p>
        </p:txBody>
      </p:sp>
      <p:pic>
        <p:nvPicPr>
          <p:cNvPr id="88" name="Picture 87" descr="don-backer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134" y="1253068"/>
            <a:ext cx="1097280" cy="1287475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98267" y="2514601"/>
            <a:ext cx="1354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8000"/>
                </a:solidFill>
              </a:rPr>
              <a:t>D.C B</a:t>
            </a:r>
            <a:r>
              <a:rPr lang="en-US" sz="1000" dirty="0" smtClean="0">
                <a:solidFill>
                  <a:srgbClr val="FF0000"/>
                </a:solidFill>
              </a:rPr>
              <a:t>acker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7171268" y="2980267"/>
            <a:ext cx="304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flipV="1">
            <a:off x="6697133" y="3420535"/>
            <a:ext cx="101601" cy="1777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7" name="Picture 126" descr="peter_saulson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0" y="3877733"/>
            <a:ext cx="1097280" cy="1153712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6104467" y="4960779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P. </a:t>
            </a:r>
            <a:r>
              <a:rPr lang="en-US" sz="1000" dirty="0" err="1" smtClean="0">
                <a:solidFill>
                  <a:srgbClr val="FF0000"/>
                </a:solidFill>
              </a:rPr>
              <a:t>Saulson</a:t>
            </a:r>
            <a:endParaRPr lang="en-US" sz="1000" dirty="0">
              <a:solidFill>
                <a:srgbClr val="FF0000"/>
              </a:solidFill>
            </a:endParaRPr>
          </a:p>
        </p:txBody>
      </p:sp>
      <p:pic>
        <p:nvPicPr>
          <p:cNvPr id="118" name="Picture 117" descr="boyce_mcdaniel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228167"/>
            <a:ext cx="1005840" cy="1272387"/>
          </a:xfrm>
          <a:prstGeom prst="rect">
            <a:avLst/>
          </a:prstGeom>
        </p:spPr>
      </p:pic>
      <p:pic>
        <p:nvPicPr>
          <p:cNvPr id="119" name="Picture 118" descr="andrew_sessler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264" y="5317065"/>
            <a:ext cx="1316736" cy="1115568"/>
          </a:xfrm>
          <a:prstGeom prst="rect">
            <a:avLst/>
          </a:prstGeom>
        </p:spPr>
      </p:pic>
      <p:sp>
        <p:nvSpPr>
          <p:cNvPr id="121" name="TextBox 120"/>
          <p:cNvSpPr txBox="1"/>
          <p:nvPr/>
        </p:nvSpPr>
        <p:spPr>
          <a:xfrm>
            <a:off x="6807200" y="6501713"/>
            <a:ext cx="22182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B.McDaniel</a:t>
            </a:r>
            <a:r>
              <a:rPr lang="en-US" sz="1000" dirty="0" smtClean="0"/>
              <a:t>                            A. </a:t>
            </a:r>
            <a:r>
              <a:rPr lang="en-US" sz="1000" dirty="0" err="1" smtClean="0"/>
              <a:t>Sessler</a:t>
            </a:r>
            <a:endParaRPr lang="en-US" sz="1000" dirty="0"/>
          </a:p>
        </p:txBody>
      </p:sp>
      <p:sp>
        <p:nvSpPr>
          <p:cNvPr id="129" name="TextBox 128"/>
          <p:cNvSpPr txBox="1"/>
          <p:nvPr/>
        </p:nvSpPr>
        <p:spPr>
          <a:xfrm>
            <a:off x="7213600" y="4775199"/>
            <a:ext cx="193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NSF Study Committee on</a:t>
            </a:r>
          </a:p>
          <a:p>
            <a:r>
              <a:rPr lang="en-US" sz="1000" dirty="0" err="1" smtClean="0"/>
              <a:t>Interferometric</a:t>
            </a:r>
            <a:r>
              <a:rPr lang="en-US" sz="1000" dirty="0" smtClean="0"/>
              <a:t> GW detection</a:t>
            </a:r>
            <a:endParaRPr lang="en-US" sz="1000" dirty="0"/>
          </a:p>
        </p:txBody>
      </p:sp>
      <p:pic>
        <p:nvPicPr>
          <p:cNvPr id="136" name="Picture 135" descr="isaacson.jpg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4" t="6116" r="24159" b="52424"/>
          <a:stretch/>
        </p:blipFill>
        <p:spPr>
          <a:xfrm>
            <a:off x="5579533" y="5232400"/>
            <a:ext cx="1097280" cy="1261241"/>
          </a:xfrm>
          <a:prstGeom prst="rect">
            <a:avLst/>
          </a:prstGeom>
        </p:spPr>
      </p:pic>
      <p:sp>
        <p:nvSpPr>
          <p:cNvPr id="137" name="TextBox 136"/>
          <p:cNvSpPr txBox="1"/>
          <p:nvPr/>
        </p:nvSpPr>
        <p:spPr>
          <a:xfrm>
            <a:off x="5723467" y="6519333"/>
            <a:ext cx="109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R. Isaacson</a:t>
            </a:r>
            <a:endParaRPr lang="en-US" sz="1000" dirty="0"/>
          </a:p>
        </p:txBody>
      </p:sp>
      <p:cxnSp>
        <p:nvCxnSpPr>
          <p:cNvPr id="139" name="Straight Arrow Connector 138"/>
          <p:cNvCxnSpPr/>
          <p:nvPr/>
        </p:nvCxnSpPr>
        <p:spPr>
          <a:xfrm flipH="1" flipV="1">
            <a:off x="7772405" y="3420534"/>
            <a:ext cx="16928" cy="7111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7628467" y="4182534"/>
            <a:ext cx="1329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R. Vogt becomes 1</a:t>
            </a:r>
            <a:r>
              <a:rPr lang="en-US" sz="1000" baseline="30000" dirty="0" smtClean="0"/>
              <a:t>st</a:t>
            </a:r>
            <a:endParaRPr lang="en-US" sz="1000" dirty="0" smtClean="0"/>
          </a:p>
          <a:p>
            <a:r>
              <a:rPr lang="en-US" sz="1000" dirty="0" smtClean="0"/>
              <a:t>Director of LIGO</a:t>
            </a:r>
            <a:endParaRPr lang="en-US" sz="1000" dirty="0"/>
          </a:p>
        </p:txBody>
      </p:sp>
      <p:cxnSp>
        <p:nvCxnSpPr>
          <p:cNvPr id="143" name="Straight Arrow Connector 142"/>
          <p:cNvCxnSpPr/>
          <p:nvPr/>
        </p:nvCxnSpPr>
        <p:spPr>
          <a:xfrm flipH="1">
            <a:off x="1295401" y="3234267"/>
            <a:ext cx="372532" cy="1947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1608666" y="3124201"/>
            <a:ext cx="78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transistor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 flipH="1">
            <a:off x="6400800" y="2590800"/>
            <a:ext cx="76200" cy="8382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6019800" y="2438400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GW from inflation</a:t>
            </a:r>
            <a:endParaRPr lang="en-US" sz="1000" dirty="0">
              <a:solidFill>
                <a:srgbClr val="0000FF"/>
              </a:solidFill>
            </a:endParaRPr>
          </a:p>
        </p:txBody>
      </p:sp>
      <p:pic>
        <p:nvPicPr>
          <p:cNvPr id="20" name="Picture 19" descr="F.A.E. Pirani_josh_goldberg.pdf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005840" cy="133006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876800" y="36576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Battelle Seattle</a:t>
            </a:r>
          </a:p>
          <a:p>
            <a:r>
              <a:rPr lang="en-US" sz="1000" dirty="0" smtClean="0">
                <a:solidFill>
                  <a:srgbClr val="0000FF"/>
                </a:solidFill>
              </a:rPr>
              <a:t>workshop</a:t>
            </a:r>
            <a:endParaRPr lang="en-US" sz="1000" dirty="0">
              <a:solidFill>
                <a:srgbClr val="0000FF"/>
              </a:solidFill>
            </a:endParaRPr>
          </a:p>
        </p:txBody>
      </p:sp>
      <p:cxnSp>
        <p:nvCxnSpPr>
          <p:cNvPr id="96" name="Straight Arrow Connector 95"/>
          <p:cNvCxnSpPr/>
          <p:nvPr/>
        </p:nvCxnSpPr>
        <p:spPr>
          <a:xfrm flipH="1" flipV="1">
            <a:off x="5410200" y="3429000"/>
            <a:ext cx="8462" cy="211660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974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lse_taylor_for_erik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9" t="13990" r="8933" b="15359"/>
          <a:stretch/>
        </p:blipFill>
        <p:spPr>
          <a:xfrm>
            <a:off x="1663486" y="255373"/>
            <a:ext cx="5486400" cy="647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4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2345"/>
          </a:xfrm>
        </p:spPr>
        <p:txBody>
          <a:bodyPr/>
          <a:lstStyle/>
          <a:p>
            <a:r>
              <a:rPr lang="en-US" dirty="0" smtClean="0"/>
              <a:t>Einstein 1916</a:t>
            </a:r>
            <a:endParaRPr lang="en-US" dirty="0"/>
          </a:p>
        </p:txBody>
      </p:sp>
      <p:pic>
        <p:nvPicPr>
          <p:cNvPr id="3" name="Picture 2" descr="einstein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912345"/>
            <a:ext cx="6057900" cy="3086100"/>
          </a:xfrm>
          <a:prstGeom prst="rect">
            <a:avLst/>
          </a:prstGeom>
        </p:spPr>
      </p:pic>
      <p:pic>
        <p:nvPicPr>
          <p:cNvPr id="4" name="Picture 3" descr="einstein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" t="9558" r="-2094" b="65132"/>
          <a:stretch/>
        </p:blipFill>
        <p:spPr>
          <a:xfrm>
            <a:off x="1676835" y="3797058"/>
            <a:ext cx="6004555" cy="20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88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lse_taylor_for_erik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1" b="36898"/>
          <a:stretch/>
        </p:blipFill>
        <p:spPr>
          <a:xfrm>
            <a:off x="1289578" y="1200947"/>
            <a:ext cx="6400800" cy="390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nzman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" r="1" b="14359"/>
          <a:stretch/>
        </p:blipFill>
        <p:spPr>
          <a:xfrm>
            <a:off x="1981200" y="4572000"/>
            <a:ext cx="1280160" cy="14725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200" y="6096000"/>
            <a:ext cx="106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K.Danzmann</a:t>
            </a:r>
            <a:endParaRPr lang="en-US" sz="1000" dirty="0">
              <a:solidFill>
                <a:srgbClr val="FF0000"/>
              </a:solidFill>
            </a:endParaRPr>
          </a:p>
          <a:p>
            <a:r>
              <a:rPr lang="en-US" sz="1000" dirty="0">
                <a:solidFill>
                  <a:srgbClr val="FF0000"/>
                </a:solidFill>
              </a:rPr>
              <a:t>GEO 1995 &amp; LISA</a:t>
            </a:r>
          </a:p>
        </p:txBody>
      </p:sp>
      <p:pic>
        <p:nvPicPr>
          <p:cNvPr id="4" name="Picture 3" descr="brillet&amp;Giazot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400"/>
            <a:ext cx="1828800" cy="13003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5257800"/>
            <a:ext cx="14647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A.Brillet</a:t>
            </a:r>
            <a:r>
              <a:rPr lang="en-US" sz="1000" dirty="0">
                <a:solidFill>
                  <a:srgbClr val="FF0000"/>
                </a:solidFill>
              </a:rPr>
              <a:t> &amp; A. </a:t>
            </a:r>
            <a:r>
              <a:rPr lang="en-US" sz="1000" dirty="0" err="1">
                <a:solidFill>
                  <a:srgbClr val="FF0000"/>
                </a:solidFill>
              </a:rPr>
              <a:t>Giazotto</a:t>
            </a:r>
            <a:endParaRPr lang="en-US" sz="1000" dirty="0">
              <a:solidFill>
                <a:srgbClr val="FF0000"/>
              </a:solidFill>
            </a:endParaRPr>
          </a:p>
          <a:p>
            <a:r>
              <a:rPr lang="en-US" sz="1000" dirty="0">
                <a:solidFill>
                  <a:srgbClr val="FF0000"/>
                </a:solidFill>
              </a:rPr>
              <a:t>VIRGO 1990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0" y="3505200"/>
            <a:ext cx="184696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dirty="0">
                <a:solidFill>
                  <a:srgbClr val="008000"/>
                </a:solidFill>
              </a:rPr>
              <a:t>Joint LIGO, VIRGO, GEO </a:t>
            </a:r>
            <a:r>
              <a:rPr lang="en-US" sz="1000" dirty="0" smtClean="0">
                <a:solidFill>
                  <a:srgbClr val="008000"/>
                </a:solidFill>
              </a:rPr>
              <a:t>runs</a:t>
            </a:r>
          </a:p>
          <a:p>
            <a:pPr lvl="0"/>
            <a:r>
              <a:rPr lang="en-US" sz="1000" dirty="0" smtClean="0">
                <a:solidFill>
                  <a:srgbClr val="008000"/>
                </a:solidFill>
              </a:rPr>
              <a:t> </a:t>
            </a:r>
            <a:r>
              <a:rPr lang="en-US" sz="1000" dirty="0">
                <a:solidFill>
                  <a:srgbClr val="008000"/>
                </a:solidFill>
              </a:rPr>
              <a:t>clean </a:t>
            </a:r>
            <a:r>
              <a:rPr lang="en-US" sz="1000" dirty="0" smtClean="0">
                <a:solidFill>
                  <a:srgbClr val="008000"/>
                </a:solidFill>
              </a:rPr>
              <a:t>null: No NS/NS  to 20Mpc</a:t>
            </a:r>
          </a:p>
          <a:p>
            <a:pPr lvl="0"/>
            <a:r>
              <a:rPr lang="en-US" sz="1000" dirty="0">
                <a:solidFill>
                  <a:srgbClr val="008000"/>
                </a:solidFill>
              </a:rPr>
              <a:t>i</a:t>
            </a:r>
            <a:r>
              <a:rPr lang="en-US" sz="1000" dirty="0" smtClean="0">
                <a:solidFill>
                  <a:srgbClr val="008000"/>
                </a:solidFill>
              </a:rPr>
              <a:t>n one year observation</a:t>
            </a:r>
            <a:endParaRPr lang="en-US" sz="1000" dirty="0">
              <a:solidFill>
                <a:srgbClr val="008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800600" y="3352800"/>
            <a:ext cx="0" cy="2286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276600" y="2438400"/>
            <a:ext cx="119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8000"/>
                </a:solidFill>
              </a:rPr>
              <a:t>WMAP</a:t>
            </a:r>
          </a:p>
          <a:p>
            <a:r>
              <a:rPr lang="en-US" sz="1000" dirty="0">
                <a:solidFill>
                  <a:srgbClr val="008000"/>
                </a:solidFill>
              </a:rPr>
              <a:t>CMB polarization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505200" y="2895600"/>
            <a:ext cx="0" cy="4572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828800" y="2438400"/>
            <a:ext cx="1371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8000"/>
                </a:solidFill>
              </a:rPr>
              <a:t>Gamma ray burst</a:t>
            </a:r>
          </a:p>
          <a:p>
            <a:r>
              <a:rPr lang="en-US" sz="1000" dirty="0">
                <a:solidFill>
                  <a:srgbClr val="008000"/>
                </a:solidFill>
              </a:rPr>
              <a:t>afterglows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514600" y="2895600"/>
            <a:ext cx="0" cy="4572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2438400"/>
            <a:ext cx="114300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LIGO 1989</a:t>
            </a:r>
          </a:p>
          <a:p>
            <a:r>
              <a:rPr lang="en-US" sz="1000" dirty="0" smtClean="0">
                <a:solidFill>
                  <a:srgbClr val="FF0000"/>
                </a:solidFill>
              </a:rPr>
              <a:t>Proposal to NSF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8000" y="3314700"/>
            <a:ext cx="8293100" cy="5080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14400" y="3048000"/>
            <a:ext cx="0" cy="3048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200400" y="3048000"/>
            <a:ext cx="0" cy="3048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486400" y="3048000"/>
            <a:ext cx="0" cy="3048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772400" y="3048000"/>
            <a:ext cx="0" cy="3048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19400" y="2743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09600" y="2743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105400" y="2743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391400" y="2743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2020</a:t>
            </a:r>
            <a:endParaRPr lang="en-US" dirty="0"/>
          </a:p>
        </p:txBody>
      </p:sp>
      <p:pic>
        <p:nvPicPr>
          <p:cNvPr id="29" name="Picture 28" descr="Dreve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" t="9398" b="11347"/>
          <a:stretch/>
        </p:blipFill>
        <p:spPr>
          <a:xfrm>
            <a:off x="152400" y="228600"/>
            <a:ext cx="1280160" cy="142585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28600" y="1676400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FF0000"/>
                </a:solidFill>
              </a:rPr>
              <a:t>R.Drever</a:t>
            </a:r>
            <a:endParaRPr lang="en-US" sz="1000" dirty="0" smtClean="0">
              <a:solidFill>
                <a:srgbClr val="FF0000"/>
              </a:solidFill>
            </a:endParaRPr>
          </a:p>
        </p:txBody>
      </p:sp>
      <p:pic>
        <p:nvPicPr>
          <p:cNvPr id="31" name="Picture 30" descr="Kip_Thorne_at_Caltech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t="9251"/>
          <a:stretch/>
        </p:blipFill>
        <p:spPr>
          <a:xfrm>
            <a:off x="1600200" y="228600"/>
            <a:ext cx="1187340" cy="137187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76400" y="16764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K. Thorne</a:t>
            </a:r>
            <a:endParaRPr lang="en-US" sz="1000" dirty="0">
              <a:solidFill>
                <a:srgbClr val="0000FF"/>
              </a:solidFill>
            </a:endParaRPr>
          </a:p>
        </p:txBody>
      </p:sp>
      <p:pic>
        <p:nvPicPr>
          <p:cNvPr id="33" name="Picture 32" descr="barry_barish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b="21605"/>
          <a:stretch/>
        </p:blipFill>
        <p:spPr>
          <a:xfrm>
            <a:off x="3505200" y="4191000"/>
            <a:ext cx="1320800" cy="1612900"/>
          </a:xfrm>
          <a:prstGeom prst="rect">
            <a:avLst/>
          </a:prstGeom>
        </p:spPr>
      </p:pic>
      <p:pic>
        <p:nvPicPr>
          <p:cNvPr id="34" name="Picture 33" descr="vog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8600"/>
            <a:ext cx="1280160" cy="158370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200400" y="18288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R. Vogt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57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B. </a:t>
            </a:r>
            <a:r>
              <a:rPr lang="en-US" sz="1000" dirty="0" err="1" smtClean="0">
                <a:solidFill>
                  <a:srgbClr val="FF0000"/>
                </a:solidFill>
              </a:rPr>
              <a:t>Barish</a:t>
            </a:r>
            <a:r>
              <a:rPr lang="en-US" sz="1000" dirty="0" smtClean="0">
                <a:solidFill>
                  <a:srgbClr val="FF0000"/>
                </a:solidFill>
              </a:rPr>
              <a:t> 2</a:t>
            </a:r>
            <a:r>
              <a:rPr lang="en-US" sz="1000" baseline="30000" dirty="0" smtClean="0">
                <a:solidFill>
                  <a:srgbClr val="FF0000"/>
                </a:solidFill>
              </a:rPr>
              <a:t>nd</a:t>
            </a:r>
            <a:r>
              <a:rPr lang="en-US" sz="1000" dirty="0" smtClean="0">
                <a:solidFill>
                  <a:srgbClr val="FF0000"/>
                </a:solidFill>
              </a:rPr>
              <a:t> LIGO director</a:t>
            </a:r>
            <a:endParaRPr lang="en-US" sz="1000" dirty="0">
              <a:solidFill>
                <a:srgbClr val="FF0000"/>
              </a:solidFill>
            </a:endParaRPr>
          </a:p>
        </p:txBody>
      </p:sp>
      <p:pic>
        <p:nvPicPr>
          <p:cNvPr id="38" name="Picture 37" descr="frans_pretorius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7" t="3354" r="16667" b="18658"/>
          <a:stretch/>
        </p:blipFill>
        <p:spPr>
          <a:xfrm>
            <a:off x="4343400" y="914400"/>
            <a:ext cx="1188720" cy="1157602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>
          <a:xfrm flipH="1">
            <a:off x="4419600" y="2514600"/>
            <a:ext cx="228600" cy="83820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191000" y="20574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F. Pretorius</a:t>
            </a:r>
          </a:p>
          <a:p>
            <a:r>
              <a:rPr lang="en-US" sz="1000" dirty="0" smtClean="0">
                <a:solidFill>
                  <a:srgbClr val="0000FF"/>
                </a:solidFill>
              </a:rPr>
              <a:t>Numerical relativity waveforms</a:t>
            </a:r>
            <a:endParaRPr lang="en-US" sz="1000" dirty="0">
              <a:solidFill>
                <a:srgbClr val="0000FF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609600" y="2895600"/>
            <a:ext cx="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1828800" y="3352800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219200" y="3505200"/>
            <a:ext cx="1120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LIGO construction</a:t>
            </a:r>
          </a:p>
          <a:p>
            <a:r>
              <a:rPr lang="en-US" sz="1000" dirty="0" smtClean="0">
                <a:solidFill>
                  <a:srgbClr val="FF0000"/>
                </a:solidFill>
              </a:rPr>
              <a:t>begins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2209800" y="3352800"/>
            <a:ext cx="228600" cy="228600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86000" y="35814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366FF"/>
                </a:solidFill>
                <a:hlinkClick r:id="rId9" action="ppaction://hlinkpres?slideindex=1&amp;slidetitle="/>
              </a:rPr>
              <a:t>CMB polarization</a:t>
            </a:r>
            <a:endParaRPr lang="en-US" sz="1000" dirty="0" smtClean="0">
              <a:solidFill>
                <a:srgbClr val="3366FF"/>
              </a:solidFill>
            </a:endParaRPr>
          </a:p>
          <a:p>
            <a:r>
              <a:rPr lang="en-US" sz="1000" dirty="0" smtClean="0">
                <a:solidFill>
                  <a:srgbClr val="3366FF"/>
                </a:solidFill>
              </a:rPr>
              <a:t> from GW</a:t>
            </a:r>
            <a:endParaRPr lang="en-US" sz="1000" dirty="0">
              <a:solidFill>
                <a:srgbClr val="3366FF"/>
              </a:solidFill>
            </a:endParaRPr>
          </a:p>
        </p:txBody>
      </p:sp>
      <p:pic>
        <p:nvPicPr>
          <p:cNvPr id="6" name="Picture 5" descr="david_shoemaker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295400"/>
            <a:ext cx="1188720" cy="1387453"/>
          </a:xfrm>
          <a:prstGeom prst="rect">
            <a:avLst/>
          </a:prstGeom>
        </p:spPr>
      </p:pic>
      <p:pic>
        <p:nvPicPr>
          <p:cNvPr id="14" name="Picture 13" descr="marx-jay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423" r="54630" b="43526"/>
          <a:stretch/>
        </p:blipFill>
        <p:spPr>
          <a:xfrm>
            <a:off x="5029200" y="4191000"/>
            <a:ext cx="1188720" cy="1584958"/>
          </a:xfrm>
          <a:prstGeom prst="rect">
            <a:avLst/>
          </a:prstGeom>
        </p:spPr>
      </p:pic>
      <p:pic>
        <p:nvPicPr>
          <p:cNvPr id="15" name="Picture 14" descr="David_Reitze_sm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0" r="9259" b="15432"/>
          <a:stretch/>
        </p:blipFill>
        <p:spPr>
          <a:xfrm>
            <a:off x="6553200" y="4191000"/>
            <a:ext cx="1280160" cy="1449436"/>
          </a:xfrm>
          <a:prstGeom prst="rect">
            <a:avLst/>
          </a:prstGeom>
        </p:spPr>
      </p:pic>
      <p:cxnSp>
        <p:nvCxnSpPr>
          <p:cNvPr id="45" name="Straight Arrow Connector 44"/>
          <p:cNvCxnSpPr/>
          <p:nvPr/>
        </p:nvCxnSpPr>
        <p:spPr>
          <a:xfrm flipH="1">
            <a:off x="5943600" y="3048000"/>
            <a:ext cx="1524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19800" y="28194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Advanced LIGO</a:t>
            </a:r>
          </a:p>
          <a:p>
            <a:r>
              <a:rPr lang="en-US" sz="1000" dirty="0" smtClean="0">
                <a:solidFill>
                  <a:srgbClr val="FF0000"/>
                </a:solidFill>
              </a:rPr>
              <a:t>construction begins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9800" y="2667000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D. H. Shoemaker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29200" y="57912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J. Marx 3</a:t>
            </a:r>
            <a:r>
              <a:rPr lang="en-US" sz="1000" baseline="30000" dirty="0" smtClean="0">
                <a:solidFill>
                  <a:srgbClr val="FF0000"/>
                </a:solidFill>
              </a:rPr>
              <a:t>rd</a:t>
            </a:r>
            <a:endParaRPr lang="en-US" sz="1000" dirty="0" smtClean="0">
              <a:solidFill>
                <a:srgbClr val="FF0000"/>
              </a:solidFill>
            </a:endParaRPr>
          </a:p>
          <a:p>
            <a:r>
              <a:rPr lang="en-US" sz="1000" dirty="0" smtClean="0">
                <a:solidFill>
                  <a:srgbClr val="FF0000"/>
                </a:solidFill>
              </a:rPr>
              <a:t>LIGO Director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553200" y="57150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D. </a:t>
            </a:r>
            <a:r>
              <a:rPr lang="en-US" sz="1000" dirty="0" err="1" smtClean="0">
                <a:solidFill>
                  <a:srgbClr val="FF0000"/>
                </a:solidFill>
              </a:rPr>
              <a:t>Reitze</a:t>
            </a:r>
            <a:r>
              <a:rPr lang="en-US" sz="1000" dirty="0" smtClean="0">
                <a:solidFill>
                  <a:srgbClr val="FF0000"/>
                </a:solidFill>
              </a:rPr>
              <a:t> 4</a:t>
            </a:r>
            <a:r>
              <a:rPr lang="en-US" sz="1000" baseline="30000" dirty="0" smtClean="0">
                <a:solidFill>
                  <a:srgbClr val="FF0000"/>
                </a:solidFill>
              </a:rPr>
              <a:t>th</a:t>
            </a:r>
            <a:endParaRPr lang="en-US" sz="1000" dirty="0" smtClean="0">
              <a:solidFill>
                <a:srgbClr val="FF0000"/>
              </a:solidFill>
            </a:endParaRPr>
          </a:p>
          <a:p>
            <a:r>
              <a:rPr lang="en-US" sz="1000" dirty="0" smtClean="0">
                <a:solidFill>
                  <a:srgbClr val="FF0000"/>
                </a:solidFill>
              </a:rPr>
              <a:t>LIGO Director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58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Gravitational wave spectrum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GWBigPicture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726"/>
            <a:ext cx="9144000" cy="614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17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906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References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52400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Traveling at the speed of thought</a:t>
            </a:r>
          </a:p>
          <a:p>
            <a:r>
              <a:rPr lang="en-US" dirty="0" smtClean="0"/>
              <a:t>Daniel </a:t>
            </a:r>
            <a:r>
              <a:rPr lang="en-US" dirty="0" err="1" smtClean="0"/>
              <a:t>Kennefick</a:t>
            </a:r>
            <a:endParaRPr lang="en-US" dirty="0" smtClean="0"/>
          </a:p>
          <a:p>
            <a:r>
              <a:rPr lang="en-US" dirty="0" smtClean="0"/>
              <a:t>Princeton University Press 2007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297180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Subtle is the Lord: The Science and Life of Albert Einstein</a:t>
            </a:r>
          </a:p>
          <a:p>
            <a:r>
              <a:rPr lang="en-US" dirty="0" smtClean="0"/>
              <a:t>Abraham </a:t>
            </a:r>
            <a:r>
              <a:rPr lang="en-US" dirty="0" err="1" smtClean="0"/>
              <a:t>Pais</a:t>
            </a:r>
            <a:endParaRPr lang="en-US" dirty="0" smtClean="0"/>
          </a:p>
          <a:p>
            <a:r>
              <a:rPr lang="en-US" dirty="0" smtClean="0"/>
              <a:t>Clarendon Press 1982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09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Einstein 1916</a:t>
            </a:r>
            <a:endParaRPr lang="en-US"/>
          </a:p>
        </p:txBody>
      </p:sp>
      <p:pic>
        <p:nvPicPr>
          <p:cNvPr id="3" name="Picture 2" descr="einstein_1916_scal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4" y="2004338"/>
            <a:ext cx="7315200" cy="2542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21561" y="4846277"/>
            <a:ext cx="5520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“…..in any </a:t>
            </a:r>
            <a:r>
              <a:rPr lang="en-US" smtClean="0"/>
              <a:t>case one </a:t>
            </a:r>
            <a:r>
              <a:rPr lang="en-US" dirty="0" smtClean="0"/>
              <a:t>can think of A will have a practically</a:t>
            </a:r>
          </a:p>
          <a:p>
            <a:r>
              <a:rPr lang="en-US" dirty="0"/>
              <a:t>v</a:t>
            </a:r>
            <a:r>
              <a:rPr lang="en-US" dirty="0" smtClean="0"/>
              <a:t>anishing value.”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689600" y="3598334"/>
            <a:ext cx="2099733" cy="169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439333" y="3793067"/>
            <a:ext cx="6350000" cy="677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439333" y="4131733"/>
            <a:ext cx="1024467" cy="169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876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113" y="-135620"/>
            <a:ext cx="8229600" cy="542476"/>
          </a:xfrm>
        </p:spPr>
        <p:txBody>
          <a:bodyPr>
            <a:noAutofit/>
          </a:bodyPr>
          <a:lstStyle/>
          <a:p>
            <a:r>
              <a:rPr lang="en-US" sz="3200" dirty="0" smtClean="0"/>
              <a:t>Einstein 2018</a:t>
            </a:r>
            <a:endParaRPr lang="en-US" sz="3200" dirty="0"/>
          </a:p>
        </p:txBody>
      </p:sp>
      <p:pic>
        <p:nvPicPr>
          <p:cNvPr id="6" name="Picture 5" descr="einstein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7" r="3347" b="42626"/>
          <a:stretch/>
        </p:blipFill>
        <p:spPr>
          <a:xfrm>
            <a:off x="1523302" y="406856"/>
            <a:ext cx="6364310" cy="3932948"/>
          </a:xfrm>
          <a:prstGeom prst="rect">
            <a:avLst/>
          </a:prstGeom>
        </p:spPr>
      </p:pic>
      <p:pic>
        <p:nvPicPr>
          <p:cNvPr id="7" name="Picture 6" descr="einstein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63"/>
          <a:stretch/>
        </p:blipFill>
        <p:spPr>
          <a:xfrm>
            <a:off x="988378" y="4487752"/>
            <a:ext cx="7315200" cy="248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3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gwave0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9600"/>
            <a:ext cx="65532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wave0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577850"/>
            <a:ext cx="6489700" cy="570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</TotalTime>
  <Words>739</Words>
  <Application>Microsoft Macintosh PowerPoint</Application>
  <PresentationFormat>On-screen Show (4:3)</PresentationFormat>
  <Paragraphs>239</Paragraphs>
  <Slides>53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Equation</vt:lpstr>
      <vt:lpstr>The origins of LIGO</vt:lpstr>
      <vt:lpstr>PowerPoint Presentation</vt:lpstr>
      <vt:lpstr>Einstein 1916</vt:lpstr>
      <vt:lpstr>Einstein 1916</vt:lpstr>
      <vt:lpstr>Einstein 1916</vt:lpstr>
      <vt:lpstr>Einstein 1916</vt:lpstr>
      <vt:lpstr>Einstein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Relations for gravitational waves in modern notation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Gravitational wave spectrum</vt:lpstr>
      <vt:lpstr>References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brief history of gravitational waves – theoretical insight to measurement</dc:title>
  <dc:creator>R. weiss</dc:creator>
  <cp:lastModifiedBy>R. weiss</cp:lastModifiedBy>
  <cp:revision>118</cp:revision>
  <dcterms:created xsi:type="dcterms:W3CDTF">2014-12-31T05:00:31Z</dcterms:created>
  <dcterms:modified xsi:type="dcterms:W3CDTF">2015-06-17T20:52:24Z</dcterms:modified>
</cp:coreProperties>
</file>