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4" y="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471A3-30FD-ED4C-8302-E169CC2083F9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6A3B-75DF-1B43-9B41-2B6F1D2ED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1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6A3B-75DF-1B43-9B41-2B6F1D2ED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504-CD86-DB4D-8B8B-A7680C3D3E0E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EFF-6698-E044-88EA-E572F026C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504-CD86-DB4D-8B8B-A7680C3D3E0E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EFF-6698-E044-88EA-E572F026C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4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504-CD86-DB4D-8B8B-A7680C3D3E0E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EFF-6698-E044-88EA-E572F026C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9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504-CD86-DB4D-8B8B-A7680C3D3E0E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EFF-6698-E044-88EA-E572F026C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6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504-CD86-DB4D-8B8B-A7680C3D3E0E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EFF-6698-E044-88EA-E572F026C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0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504-CD86-DB4D-8B8B-A7680C3D3E0E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EFF-6698-E044-88EA-E572F026C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4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504-CD86-DB4D-8B8B-A7680C3D3E0E}" type="datetimeFigureOut">
              <a:rPr lang="en-US" smtClean="0"/>
              <a:t>6/16/15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EFF-6698-E044-88EA-E572F026C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6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504-CD86-DB4D-8B8B-A7680C3D3E0E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EFF-6698-E044-88EA-E572F026C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0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504-CD86-DB4D-8B8B-A7680C3D3E0E}" type="datetimeFigureOut">
              <a:rPr lang="en-US" smtClean="0"/>
              <a:t>6/16/15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EFF-6698-E044-88EA-E572F026C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8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504-CD86-DB4D-8B8B-A7680C3D3E0E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EFF-6698-E044-88EA-E572F026C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8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504-CD86-DB4D-8B8B-A7680C3D3E0E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1EFF-6698-E044-88EA-E572F026C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3504-CD86-DB4D-8B8B-A7680C3D3E0E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1EFF-6698-E044-88EA-E572F026C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jpg"/><Relationship Id="rId13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hyperlink" Target="einstein_modern.pptx" TargetMode="External"/><Relationship Id="rId3" Type="http://schemas.openxmlformats.org/officeDocument/2006/relationships/image" Target="../media/image1.png"/><Relationship Id="rId4" Type="http://schemas.openxmlformats.org/officeDocument/2006/relationships/hyperlink" Target="abraham_em.pptx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hyperlink" Target="eddington.pptx" TargetMode="External"/><Relationship Id="rId8" Type="http://schemas.openxmlformats.org/officeDocument/2006/relationships/image" Target="../media/image4.jpg"/><Relationship Id="rId9" Type="http://schemas.openxmlformats.org/officeDocument/2006/relationships/image" Target="../media/image5.jpg"/><Relationship Id="rId10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g"/><Relationship Id="rId20" Type="http://schemas.openxmlformats.org/officeDocument/2006/relationships/image" Target="../media/image20.jpg"/><Relationship Id="rId21" Type="http://schemas.openxmlformats.org/officeDocument/2006/relationships/image" Target="../media/image21.jpg"/><Relationship Id="rId22" Type="http://schemas.openxmlformats.org/officeDocument/2006/relationships/image" Target="../media/image22.jpg"/><Relationship Id="rId23" Type="http://schemas.openxmlformats.org/officeDocument/2006/relationships/image" Target="../media/image23.jpg"/><Relationship Id="rId24" Type="http://schemas.openxmlformats.org/officeDocument/2006/relationships/image" Target="../media/image24.jpg"/><Relationship Id="rId25" Type="http://schemas.openxmlformats.org/officeDocument/2006/relationships/image" Target="../media/image25.emf"/><Relationship Id="rId10" Type="http://schemas.openxmlformats.org/officeDocument/2006/relationships/hyperlink" Target="bar_groups.pptx" TargetMode="External"/><Relationship Id="rId11" Type="http://schemas.openxmlformats.org/officeDocument/2006/relationships/hyperlink" Target="interferometer_groups.pptx" TargetMode="External"/><Relationship Id="rId12" Type="http://schemas.openxmlformats.org/officeDocument/2006/relationships/hyperlink" Target="nasa_1975.pptx" TargetMode="External"/><Relationship Id="rId13" Type="http://schemas.openxmlformats.org/officeDocument/2006/relationships/image" Target="../media/image15.jpg"/><Relationship Id="rId14" Type="http://schemas.openxmlformats.org/officeDocument/2006/relationships/image" Target="../media/image16.jpg"/><Relationship Id="rId15" Type="http://schemas.openxmlformats.org/officeDocument/2006/relationships/hyperlink" Target="taylor.pptx" TargetMode="External"/><Relationship Id="rId16" Type="http://schemas.openxmlformats.org/officeDocument/2006/relationships/hyperlink" Target="nsf_report_1983.pptx" TargetMode="External"/><Relationship Id="rId17" Type="http://schemas.openxmlformats.org/officeDocument/2006/relationships/image" Target="../media/image17.jpg"/><Relationship Id="rId18" Type="http://schemas.openxmlformats.org/officeDocument/2006/relationships/image" Target="../media/image18.jpg"/><Relationship Id="rId19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7" Type="http://schemas.openxmlformats.org/officeDocument/2006/relationships/hyperlink" Target="pirani.pptx" TargetMode="External"/><Relationship Id="rId8" Type="http://schemas.openxmlformats.org/officeDocument/2006/relationships/hyperlink" Target="dicke_eotvos.pptx" TargetMode="Externa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jpg"/><Relationship Id="rId1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png"/><Relationship Id="rId9" Type="http://schemas.openxmlformats.org/officeDocument/2006/relationships/hyperlink" Target="cmb_polarization.pptx" TargetMode="External"/><Relationship Id="rId10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280156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origins of LIGO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1" y="2865363"/>
            <a:ext cx="7202662" cy="2951027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Rainer Weiss,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MIT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Kavli</a:t>
            </a:r>
            <a:r>
              <a:rPr lang="en-US" dirty="0" smtClean="0">
                <a:solidFill>
                  <a:srgbClr val="FF0000"/>
                </a:solidFill>
              </a:rPr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Anniversary Celebration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June 18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9271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" y="3429000"/>
            <a:ext cx="6858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45634" y="3223234"/>
            <a:ext cx="0" cy="20706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057400" y="3200400"/>
            <a:ext cx="0" cy="2070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00400" y="3200400"/>
            <a:ext cx="0" cy="2070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43400" y="3200400"/>
            <a:ext cx="0" cy="2070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486400" y="3200400"/>
            <a:ext cx="0" cy="2070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629400" y="3200400"/>
            <a:ext cx="0" cy="2070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772400" y="3200400"/>
            <a:ext cx="0" cy="2070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19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816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4676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1960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524000" y="2895600"/>
            <a:ext cx="0" cy="533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" y="152400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7200" y="381000"/>
            <a:ext cx="6096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7200" y="609600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43000" y="7458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theory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43000" y="2286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observation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3000" y="4572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technology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4400" y="22860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A. Einstein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Special Relativity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Random processes</a:t>
            </a:r>
            <a:endParaRPr lang="en-US" sz="1000" dirty="0">
              <a:solidFill>
                <a:srgbClr val="0000FF"/>
              </a:solidFill>
            </a:endParaRPr>
          </a:p>
          <a:p>
            <a:endParaRPr lang="en-US" sz="12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895600" y="2895600"/>
            <a:ext cx="0" cy="533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09800" y="2362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  <a:hlinkClick r:id="rId2" action="ppaction://hlinkpres?slideindex=1&amp;slidetitle="/>
              </a:rPr>
              <a:t>A. Einstein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General Relativistic waves</a:t>
            </a:r>
            <a:endParaRPr lang="en-US" sz="1000" dirty="0">
              <a:solidFill>
                <a:srgbClr val="0000FF"/>
              </a:solidFill>
            </a:endParaRPr>
          </a:p>
        </p:txBody>
      </p:sp>
      <p:pic>
        <p:nvPicPr>
          <p:cNvPr id="56" name="Picture 55" descr="einste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4450" y="761150"/>
            <a:ext cx="1371600" cy="1830500"/>
          </a:xfrm>
          <a:prstGeom prst="rect">
            <a:avLst/>
          </a:prstGeom>
        </p:spPr>
      </p:pic>
      <p:cxnSp>
        <p:nvCxnSpPr>
          <p:cNvPr id="3" name="Straight Arrow Connector 2"/>
          <p:cNvCxnSpPr>
            <a:stCxn id="6" idx="0"/>
          </p:cNvCxnSpPr>
          <p:nvPr/>
        </p:nvCxnSpPr>
        <p:spPr>
          <a:xfrm flipV="1">
            <a:off x="1676400" y="3429000"/>
            <a:ext cx="1828800" cy="1371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4800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  <a:hlinkClick r:id="rId4" action="ppaction://hlinkpres?slideindex=1&amp;slidetitle="/>
              </a:rPr>
              <a:t>M. Abraham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Electromagnetic analog</a:t>
            </a:r>
            <a:endParaRPr lang="en-US" sz="1000" dirty="0">
              <a:solidFill>
                <a:srgbClr val="0000FF"/>
              </a:solidFill>
            </a:endParaRPr>
          </a:p>
        </p:txBody>
      </p:sp>
      <p:pic>
        <p:nvPicPr>
          <p:cNvPr id="7" name="Picture 6" descr="150px-Max_abrah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181600"/>
            <a:ext cx="1371600" cy="156362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26" idx="0"/>
          </p:cNvCxnSpPr>
          <p:nvPr/>
        </p:nvCxnSpPr>
        <p:spPr>
          <a:xfrm flipV="1">
            <a:off x="3390900" y="3352800"/>
            <a:ext cx="114300" cy="1066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eddingt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410200"/>
            <a:ext cx="1371600" cy="11172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38400" y="44196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  <a:hlinkClick r:id="rId7" action="ppaction://hlinkpres?slideindex=1&amp;slidetitle="/>
              </a:rPr>
              <a:t>A.S. </a:t>
            </a:r>
            <a:r>
              <a:rPr lang="en-US" sz="1000" dirty="0" err="1" smtClean="0">
                <a:solidFill>
                  <a:srgbClr val="0000FF"/>
                </a:solidFill>
                <a:hlinkClick r:id="rId7" action="ppaction://hlinkpres?slideindex=1&amp;slidetitle="/>
              </a:rPr>
              <a:t>Eddington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>
                <a:solidFill>
                  <a:srgbClr val="0000FF"/>
                </a:solidFill>
              </a:rPr>
              <a:t>s</a:t>
            </a:r>
            <a:r>
              <a:rPr lang="en-US" sz="1000" dirty="0" smtClean="0">
                <a:solidFill>
                  <a:srgbClr val="0000FF"/>
                </a:solidFill>
              </a:rPr>
              <a:t>keptic: about pseudo tensor, inability to solve binary system,</a:t>
            </a:r>
          </a:p>
          <a:p>
            <a:r>
              <a:rPr lang="en-US" sz="1000" dirty="0">
                <a:solidFill>
                  <a:srgbClr val="0000FF"/>
                </a:solidFill>
              </a:rPr>
              <a:t>c</a:t>
            </a:r>
            <a:r>
              <a:rPr lang="en-US" sz="1000" dirty="0" smtClean="0">
                <a:solidFill>
                  <a:srgbClr val="0000FF"/>
                </a:solidFill>
              </a:rPr>
              <a:t>oordinate waves</a:t>
            </a:r>
            <a:r>
              <a:rPr lang="en-US" sz="1000" i="1" dirty="0" smtClean="0">
                <a:solidFill>
                  <a:srgbClr val="0000FF"/>
                </a:solidFill>
              </a:rPr>
              <a:t> that propagate with the speed of thought </a:t>
            </a:r>
            <a:r>
              <a:rPr lang="en-US" sz="1000" dirty="0" smtClean="0">
                <a:solidFill>
                  <a:srgbClr val="0000FF"/>
                </a:solidFill>
              </a:rPr>
              <a:t>also ones that might carry energy</a:t>
            </a:r>
            <a:endParaRPr lang="en-US" sz="1000" dirty="0">
              <a:solidFill>
                <a:srgbClr val="0000FF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953000" y="2590800"/>
            <a:ext cx="0" cy="838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10000" y="22098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00FF"/>
                </a:solidFill>
              </a:rPr>
              <a:t>N.Rosen</a:t>
            </a:r>
            <a:r>
              <a:rPr lang="en-US" sz="1000" dirty="0" smtClean="0">
                <a:solidFill>
                  <a:srgbClr val="0000FF"/>
                </a:solidFill>
              </a:rPr>
              <a:t> &amp; </a:t>
            </a:r>
            <a:r>
              <a:rPr lang="en-US" sz="1000" dirty="0" err="1" smtClean="0">
                <a:solidFill>
                  <a:srgbClr val="0000FF"/>
                </a:solidFill>
              </a:rPr>
              <a:t>A.Einstein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Doubt cylindrical exact wave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solution</a:t>
            </a:r>
            <a:endParaRPr lang="en-US" sz="1000" dirty="0">
              <a:solidFill>
                <a:srgbClr val="0000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410200" y="2082800"/>
            <a:ext cx="16933" cy="1346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3134" y="1583267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J.R. Oppenheimer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H. Snyder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Gravitational collapse to a BH</a:t>
            </a:r>
            <a:endParaRPr lang="en-US" sz="1000" dirty="0">
              <a:solidFill>
                <a:srgbClr val="0000FF"/>
              </a:solidFill>
            </a:endParaRPr>
          </a:p>
        </p:txBody>
      </p:sp>
      <p:pic>
        <p:nvPicPr>
          <p:cNvPr id="9" name="Picture 8" descr="J_Robert_Oppenheim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0"/>
            <a:ext cx="1188720" cy="155388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391400" y="2819400"/>
            <a:ext cx="0" cy="609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9000" y="259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Chapel Hill meeting</a:t>
            </a:r>
          </a:p>
          <a:p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733800" y="3962400"/>
            <a:ext cx="1066800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096000" y="3962400"/>
            <a:ext cx="1295400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15000" y="404706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Feynman</a:t>
            </a:r>
            <a:r>
              <a:rPr lang="en-US" dirty="0" smtClean="0"/>
              <a:t> </a:t>
            </a:r>
            <a:r>
              <a:rPr lang="en-US" sz="1000" dirty="0" smtClean="0"/>
              <a:t>comments the field needs experiment,  less mathematics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4876800" y="38100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</a:t>
            </a:r>
            <a:r>
              <a:rPr lang="en-US" sz="1000" dirty="0" smtClean="0"/>
              <a:t>ostly mathematics</a:t>
            </a:r>
            <a:endParaRPr lang="en-US" sz="10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162800" y="2514600"/>
            <a:ext cx="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81800" y="22860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Atomic clock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705601" y="1828800"/>
            <a:ext cx="550332" cy="1600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17267" y="1439335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 L. Landau &amp; E. </a:t>
            </a:r>
            <a:r>
              <a:rPr lang="en-US" sz="1000" dirty="0" err="1" smtClean="0">
                <a:solidFill>
                  <a:srgbClr val="0000FF"/>
                </a:solidFill>
              </a:rPr>
              <a:t>Lifshitz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Classical Theory of Fields</a:t>
            </a:r>
            <a:endParaRPr lang="en-US" sz="1000" dirty="0">
              <a:solidFill>
                <a:srgbClr val="0000FF"/>
              </a:solidFill>
            </a:endParaRPr>
          </a:p>
        </p:txBody>
      </p:sp>
      <p:pic>
        <p:nvPicPr>
          <p:cNvPr id="42" name="Picture 41" descr="200px-Landau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1"/>
            <a:ext cx="1005840" cy="1423263"/>
          </a:xfrm>
          <a:prstGeom prst="rect">
            <a:avLst/>
          </a:prstGeom>
        </p:spPr>
      </p:pic>
      <p:pic>
        <p:nvPicPr>
          <p:cNvPr id="48" name="Picture 47" descr="Lifshitz_bi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34" y="0"/>
            <a:ext cx="1097280" cy="1334751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 flipV="1">
            <a:off x="2895600" y="34290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86000" y="38100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Mt Wilson 2.5m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4724400" y="342900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267200" y="3581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Lock-in amplifier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2209800" y="342900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676400" y="35814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Vacuum triode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6553200" y="342900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019800" y="35814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Mt Palomar 5.1m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62400" y="27432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Wiener-</a:t>
            </a:r>
            <a:r>
              <a:rPr lang="en-US" sz="1000" dirty="0" err="1" smtClean="0">
                <a:solidFill>
                  <a:srgbClr val="0000FF"/>
                </a:solidFill>
              </a:rPr>
              <a:t>Kinchin</a:t>
            </a:r>
            <a:endParaRPr lang="en-US" sz="1000" dirty="0">
              <a:solidFill>
                <a:srgbClr val="0000FF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419600" y="2971800"/>
            <a:ext cx="0" cy="457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3" idx="2"/>
          </p:cNvCxnSpPr>
          <p:nvPr/>
        </p:nvCxnSpPr>
        <p:spPr>
          <a:xfrm>
            <a:off x="3962400" y="3141821"/>
            <a:ext cx="304800" cy="28717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276600" y="28956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Hubble expansion</a:t>
            </a:r>
            <a:endParaRPr lang="en-US" sz="1000" dirty="0">
              <a:solidFill>
                <a:srgbClr val="008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581400" y="3429000"/>
            <a:ext cx="152400" cy="7620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05200" y="4191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E. Hubble</a:t>
            </a:r>
          </a:p>
          <a:p>
            <a:r>
              <a:rPr lang="en-US" sz="1000" dirty="0" smtClean="0">
                <a:solidFill>
                  <a:srgbClr val="008000"/>
                </a:solidFill>
              </a:rPr>
              <a:t>External galaxies</a:t>
            </a:r>
            <a:endParaRPr lang="en-US" sz="1000" dirty="0">
              <a:solidFill>
                <a:srgbClr val="00800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4572000" y="3429000"/>
            <a:ext cx="0" cy="1371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43400" y="4800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K. </a:t>
            </a:r>
            <a:r>
              <a:rPr lang="en-US" sz="1000" dirty="0" err="1" smtClean="0">
                <a:solidFill>
                  <a:srgbClr val="008000"/>
                </a:solidFill>
              </a:rPr>
              <a:t>Jansky</a:t>
            </a:r>
            <a:endParaRPr lang="en-US" sz="1000" dirty="0" smtClean="0">
              <a:solidFill>
                <a:srgbClr val="008000"/>
              </a:solidFill>
            </a:endParaRPr>
          </a:p>
          <a:p>
            <a:r>
              <a:rPr lang="en-US" sz="1000" dirty="0" smtClean="0">
                <a:solidFill>
                  <a:srgbClr val="008000"/>
                </a:solidFill>
              </a:rPr>
              <a:t>Radio astronomy</a:t>
            </a:r>
            <a:endParaRPr lang="en-US" sz="1000" dirty="0">
              <a:solidFill>
                <a:srgbClr val="008000"/>
              </a:solidFill>
            </a:endParaRPr>
          </a:p>
        </p:txBody>
      </p:sp>
      <p:pic>
        <p:nvPicPr>
          <p:cNvPr id="65" name="Content Placeholder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3133" y="4792133"/>
            <a:ext cx="1371600" cy="13545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79267" y="6197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rgbClr val="0000FF"/>
                </a:solidFill>
              </a:rPr>
              <a:t>Josh </a:t>
            </a:r>
            <a:r>
              <a:rPr lang="en-US" sz="1000" dirty="0" smtClean="0">
                <a:solidFill>
                  <a:srgbClr val="0000FF"/>
                </a:solidFill>
              </a:rPr>
              <a:t>Goldberg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US </a:t>
            </a:r>
            <a:r>
              <a:rPr lang="en-US" sz="1000" dirty="0" err="1" smtClean="0">
                <a:solidFill>
                  <a:srgbClr val="0000FF"/>
                </a:solidFill>
              </a:rPr>
              <a:t>AirForce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endParaRPr lang="en-US" sz="1000" dirty="0">
              <a:solidFill>
                <a:srgbClr val="0000FF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 flipV="1">
            <a:off x="5181600" y="3429000"/>
            <a:ext cx="457200" cy="1828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876800" y="5257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Understanding </a:t>
            </a:r>
            <a:r>
              <a:rPr lang="en-US" sz="1000" dirty="0" err="1" smtClean="0">
                <a:solidFill>
                  <a:srgbClr val="FF0000"/>
                </a:solidFill>
              </a:rPr>
              <a:t>servoes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H. Bode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H. </a:t>
            </a:r>
            <a:r>
              <a:rPr lang="en-US" sz="1000" dirty="0" err="1" smtClean="0">
                <a:solidFill>
                  <a:srgbClr val="FF0000"/>
                </a:solidFill>
              </a:rPr>
              <a:t>Nyquist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C. Shannon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/>
          <p:cNvCxnSpPr>
            <a:stCxn id="65" idx="0"/>
          </p:cNvCxnSpPr>
          <p:nvPr/>
        </p:nvCxnSpPr>
        <p:spPr>
          <a:xfrm flipH="1" flipV="1">
            <a:off x="7395633" y="3412066"/>
            <a:ext cx="1003300" cy="138006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7238999" y="3445933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018866" y="3615266"/>
            <a:ext cx="592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maser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884333" y="3208867"/>
            <a:ext cx="0" cy="2201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Picture 61" descr="pound_younger_crop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68" y="1452033"/>
            <a:ext cx="1097280" cy="1250663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88000" y="2616200"/>
            <a:ext cx="10752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R.V.Pound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Cavity freq.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stabilization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46" name="Picture 45" descr="Albert_Einstein_(Nobel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1097280" cy="15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5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04800" y="34290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14400" y="32766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352800" y="32766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867400" y="32766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229600" y="32766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9600" y="3429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3429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3429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3429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0200" y="2810933"/>
            <a:ext cx="0" cy="609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24130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Chapel Hill meeting</a:t>
            </a:r>
          </a:p>
          <a:p>
            <a:r>
              <a:rPr lang="en-US" sz="1000" dirty="0"/>
              <a:t>J</a:t>
            </a:r>
            <a:r>
              <a:rPr lang="en-US" sz="1000" dirty="0" smtClean="0"/>
              <a:t>. </a:t>
            </a:r>
            <a:r>
              <a:rPr lang="en-US" sz="1000" dirty="0"/>
              <a:t>Goldberg</a:t>
            </a:r>
          </a:p>
        </p:txBody>
      </p:sp>
      <p:pic>
        <p:nvPicPr>
          <p:cNvPr id="14" name="Picture 13" descr="h_bond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1188720" cy="1156030"/>
          </a:xfrm>
          <a:prstGeom prst="rect">
            <a:avLst/>
          </a:prstGeom>
        </p:spPr>
      </p:pic>
      <p:pic>
        <p:nvPicPr>
          <p:cNvPr id="15" name="Picture 14" descr="dicke_pix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181600"/>
            <a:ext cx="1188720" cy="1589913"/>
          </a:xfrm>
          <a:prstGeom prst="rect">
            <a:avLst/>
          </a:prstGeom>
        </p:spPr>
      </p:pic>
      <p:pic>
        <p:nvPicPr>
          <p:cNvPr id="16" name="Picture 15" descr="wheel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1280160" cy="1467683"/>
          </a:xfrm>
          <a:prstGeom prst="rect">
            <a:avLst/>
          </a:prstGeom>
        </p:spPr>
      </p:pic>
      <p:pic>
        <p:nvPicPr>
          <p:cNvPr id="17" name="Picture 16" descr="bondi_pix_mtw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2484120" cy="5386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200" y="13716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66FF"/>
                </a:solidFill>
                <a:hlinkClick r:id="rId7" action="ppaction://hlinkpres?slideindex=1&amp;slidetitle="/>
              </a:rPr>
              <a:t>F.A.E. </a:t>
            </a:r>
            <a:r>
              <a:rPr lang="en-US" sz="1000" dirty="0" err="1" smtClean="0">
                <a:solidFill>
                  <a:srgbClr val="3366FF"/>
                </a:solidFill>
                <a:hlinkClick r:id="rId7" action="ppaction://hlinkpres?slideindex=1&amp;slidetitle="/>
              </a:rPr>
              <a:t>Pirani</a:t>
            </a:r>
            <a:r>
              <a:rPr lang="en-US" sz="1000" dirty="0" smtClean="0">
                <a:solidFill>
                  <a:srgbClr val="3366FF"/>
                </a:solidFill>
              </a:rPr>
              <a:t>, </a:t>
            </a:r>
          </a:p>
          <a:p>
            <a:r>
              <a:rPr lang="en-US" sz="1000" dirty="0" smtClean="0">
                <a:solidFill>
                  <a:srgbClr val="3366FF"/>
                </a:solidFill>
              </a:rPr>
              <a:t>GW geodesic deviation</a:t>
            </a:r>
            <a:endParaRPr lang="en-US" sz="1000" dirty="0">
              <a:solidFill>
                <a:srgbClr val="33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1371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66FF"/>
                </a:solidFill>
              </a:rPr>
              <a:t>H. </a:t>
            </a:r>
            <a:r>
              <a:rPr lang="en-US" sz="1000" dirty="0" err="1" smtClean="0">
                <a:solidFill>
                  <a:srgbClr val="3366FF"/>
                </a:solidFill>
              </a:rPr>
              <a:t>Bondi</a:t>
            </a:r>
            <a:r>
              <a:rPr lang="en-US" sz="1000" dirty="0" smtClean="0">
                <a:solidFill>
                  <a:srgbClr val="3366FF"/>
                </a:solidFill>
              </a:rPr>
              <a:t> : beads on</a:t>
            </a:r>
          </a:p>
          <a:p>
            <a:r>
              <a:rPr lang="en-US" sz="1000" dirty="0">
                <a:solidFill>
                  <a:srgbClr val="3366FF"/>
                </a:solidFill>
              </a:rPr>
              <a:t>r</a:t>
            </a:r>
            <a:r>
              <a:rPr lang="en-US" sz="1000" dirty="0" smtClean="0">
                <a:solidFill>
                  <a:srgbClr val="3366FF"/>
                </a:solidFill>
              </a:rPr>
              <a:t>od, energy in GW</a:t>
            </a:r>
            <a:endParaRPr lang="en-US" sz="1000" dirty="0">
              <a:solidFill>
                <a:srgbClr val="3366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21733" y="3445933"/>
            <a:ext cx="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381000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66FF"/>
                </a:solidFill>
              </a:rPr>
              <a:t>J. Wheeler: Physical</a:t>
            </a:r>
          </a:p>
          <a:p>
            <a:r>
              <a:rPr lang="en-US" sz="1000" dirty="0">
                <a:solidFill>
                  <a:srgbClr val="3366FF"/>
                </a:solidFill>
              </a:rPr>
              <a:t>r</a:t>
            </a:r>
            <a:r>
              <a:rPr lang="en-US" sz="1000" dirty="0" smtClean="0">
                <a:solidFill>
                  <a:srgbClr val="3366FF"/>
                </a:solidFill>
              </a:rPr>
              <a:t>eality of GW, Weber</a:t>
            </a:r>
          </a:p>
          <a:p>
            <a:r>
              <a:rPr lang="en-US" sz="1000" dirty="0" smtClean="0">
                <a:solidFill>
                  <a:srgbClr val="3366FF"/>
                </a:solidFill>
              </a:rPr>
              <a:t>bar</a:t>
            </a:r>
            <a:endParaRPr lang="en-US" sz="1000" dirty="0">
              <a:solidFill>
                <a:srgbClr val="3366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464820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  <a:hlinkClick r:id="rId8" action="ppaction://hlinkpres?slideindex=1&amp;slidetitle="/>
              </a:rPr>
              <a:t>R.H.Dicke</a:t>
            </a:r>
            <a:r>
              <a:rPr lang="en-US" sz="1000" dirty="0" smtClean="0">
                <a:solidFill>
                  <a:srgbClr val="FF0000"/>
                </a:solidFill>
                <a:hlinkClick r:id="rId8" action="ppaction://hlinkpres?slideindex=1&amp;slidetitle="/>
              </a:rPr>
              <a:t>: </a:t>
            </a:r>
            <a:r>
              <a:rPr lang="en-US" sz="1000" dirty="0" err="1" smtClean="0">
                <a:solidFill>
                  <a:srgbClr val="FF0000"/>
                </a:solidFill>
              </a:rPr>
              <a:t>Eotvos</a:t>
            </a:r>
            <a:r>
              <a:rPr lang="en-US" sz="1000" dirty="0" smtClean="0">
                <a:solidFill>
                  <a:srgbClr val="FF0000"/>
                </a:solidFill>
              </a:rPr>
              <a:t> experiment,</a:t>
            </a:r>
          </a:p>
          <a:p>
            <a:r>
              <a:rPr lang="en-US" sz="1000" dirty="0">
                <a:solidFill>
                  <a:srgbClr val="FF0000"/>
                </a:solidFill>
              </a:rPr>
              <a:t>e</a:t>
            </a:r>
            <a:r>
              <a:rPr lang="en-US" sz="1000" dirty="0" smtClean="0">
                <a:solidFill>
                  <a:srgbClr val="FF0000"/>
                </a:solidFill>
              </a:rPr>
              <a:t>lectronic cooling of mechanical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instrument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1219200" y="3429000"/>
            <a:ext cx="2286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14400" y="3191933"/>
            <a:ext cx="1" cy="237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1933" y="2980266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Laser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219200" y="31242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0600" y="2743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X-ray</a:t>
            </a:r>
          </a:p>
          <a:p>
            <a:r>
              <a:rPr lang="en-US" sz="1000" dirty="0" smtClean="0">
                <a:solidFill>
                  <a:srgbClr val="008000"/>
                </a:solidFill>
              </a:rPr>
              <a:t>astronomy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78000" y="270933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Kerr metric</a:t>
            </a:r>
            <a:endParaRPr lang="en-US" sz="1000" dirty="0">
              <a:solidFill>
                <a:srgbClr val="0000FF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295400" y="2895600"/>
            <a:ext cx="533400" cy="533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40934" y="40640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CMB discovery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1862667" y="3395133"/>
            <a:ext cx="50800" cy="7112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861733" y="3437467"/>
            <a:ext cx="491067" cy="812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514600" y="4216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BH in</a:t>
            </a:r>
          </a:p>
          <a:p>
            <a:r>
              <a:rPr lang="en-US" sz="1000" dirty="0" smtClean="0">
                <a:solidFill>
                  <a:srgbClr val="008000"/>
                </a:solidFill>
              </a:rPr>
              <a:t>Cygnus X-1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2607733" y="3395133"/>
            <a:ext cx="84667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854199" y="366606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8000"/>
                </a:solidFill>
              </a:rPr>
              <a:t>J.Bell&amp;A.Hewish</a:t>
            </a:r>
            <a:endParaRPr lang="en-US" sz="1000" dirty="0" smtClean="0">
              <a:solidFill>
                <a:srgbClr val="008000"/>
              </a:solidFill>
            </a:endParaRPr>
          </a:p>
          <a:p>
            <a:r>
              <a:rPr lang="en-US" sz="1000" dirty="0" smtClean="0">
                <a:solidFill>
                  <a:srgbClr val="008000"/>
                </a:solidFill>
              </a:rPr>
              <a:t>pulsars</a:t>
            </a:r>
            <a:endParaRPr lang="en-US" sz="1000" dirty="0">
              <a:solidFill>
                <a:srgbClr val="00800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895600" y="2404533"/>
            <a:ext cx="25400" cy="101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weber_and_ba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"/>
            <a:ext cx="1280160" cy="169396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2362200" y="18288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hlinkClick r:id="rId10" action="ppaction://hlinkpres?slideindex=1&amp;slidetitle="/>
              </a:rPr>
              <a:t>J. Weber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Acoustic resonant bar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GW detectors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52800" y="3733800"/>
            <a:ext cx="121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hlinkClick r:id="rId11" action="ppaction://hlinkpres?slideindex=1&amp;slidetitle="/>
              </a:rPr>
              <a:t>Electromagnetically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c</a:t>
            </a:r>
            <a:r>
              <a:rPr lang="en-US" sz="1000" dirty="0" smtClean="0">
                <a:solidFill>
                  <a:srgbClr val="FF0000"/>
                </a:solidFill>
              </a:rPr>
              <a:t>oupled GW detector (RW)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31266" y="2269066"/>
            <a:ext cx="137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hlinkClick r:id="rId12" action="ppaction://hlinkpres?slideindex=1&amp;slidetitle="/>
              </a:rPr>
              <a:t>Space program: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1000" dirty="0" err="1" smtClean="0">
                <a:solidFill>
                  <a:srgbClr val="FF0000"/>
                </a:solidFill>
              </a:rPr>
              <a:t>C.Misner,R.V.Pound</a:t>
            </a:r>
            <a:r>
              <a:rPr lang="en-US" sz="10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sz="1000" dirty="0" err="1" smtClean="0">
                <a:solidFill>
                  <a:srgbClr val="FF0000"/>
                </a:solidFill>
              </a:rPr>
              <a:t>P.Bender</a:t>
            </a:r>
            <a:r>
              <a:rPr lang="en-US" sz="1000" dirty="0" smtClean="0">
                <a:solidFill>
                  <a:srgbClr val="FF0000"/>
                </a:solidFill>
              </a:rPr>
              <a:t>, RW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Laser GW detector,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X and K band ranging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84" name="Picture 83" descr="braginsky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64" y="1676400"/>
            <a:ext cx="914400" cy="1236292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3429001" y="290406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V. </a:t>
            </a:r>
            <a:r>
              <a:rPr lang="en-US" sz="1000" dirty="0" err="1" smtClean="0">
                <a:solidFill>
                  <a:srgbClr val="FF0000"/>
                </a:solidFill>
              </a:rPr>
              <a:t>Braginsky</a:t>
            </a:r>
            <a:r>
              <a:rPr lang="en-US" sz="1000" dirty="0" smtClean="0">
                <a:solidFill>
                  <a:srgbClr val="FF0000"/>
                </a:solidFill>
              </a:rPr>
              <a:t>  (1974)</a:t>
            </a:r>
          </a:p>
          <a:p>
            <a:r>
              <a:rPr lang="en-US" sz="1000" dirty="0">
                <a:solidFill>
                  <a:srgbClr val="FF0000"/>
                </a:solidFill>
              </a:rPr>
              <a:t>q</a:t>
            </a:r>
            <a:r>
              <a:rPr lang="en-US" sz="1000" dirty="0" smtClean="0">
                <a:solidFill>
                  <a:srgbClr val="FF0000"/>
                </a:solidFill>
              </a:rPr>
              <a:t>uantum limit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00" name="Straight Arrow Connector 99"/>
          <p:cNvCxnSpPr>
            <a:stCxn id="71" idx="0"/>
          </p:cNvCxnSpPr>
          <p:nvPr/>
        </p:nvCxnSpPr>
        <p:spPr>
          <a:xfrm flipH="1" flipV="1">
            <a:off x="3886202" y="3454404"/>
            <a:ext cx="76198" cy="2793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59867" y="3445936"/>
            <a:ext cx="1532467" cy="143086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62867" y="6500224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00FF"/>
                </a:solidFill>
              </a:rPr>
              <a:t>A.Guth</a:t>
            </a:r>
            <a:r>
              <a:rPr lang="en-US" sz="1000" dirty="0" smtClean="0">
                <a:solidFill>
                  <a:srgbClr val="0000FF"/>
                </a:solidFill>
              </a:rPr>
              <a:t>                           </a:t>
            </a:r>
            <a:r>
              <a:rPr lang="en-US" sz="1000" dirty="0" err="1" smtClean="0">
                <a:solidFill>
                  <a:srgbClr val="0000FF"/>
                </a:solidFill>
              </a:rPr>
              <a:t>A.Linde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>
                <a:solidFill>
                  <a:srgbClr val="0000FF"/>
                </a:solidFill>
              </a:rPr>
              <a:t> </a:t>
            </a:r>
            <a:r>
              <a:rPr lang="en-US" sz="1000" dirty="0" smtClean="0">
                <a:solidFill>
                  <a:srgbClr val="0000FF"/>
                </a:solidFill>
              </a:rPr>
              <a:t>                    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endParaRPr lang="en-US" sz="1000" dirty="0">
              <a:solidFill>
                <a:srgbClr val="0000FF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841068" y="3158067"/>
            <a:ext cx="33865" cy="2794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510866" y="275166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8000"/>
                </a:solidFill>
              </a:rPr>
              <a:t>m</a:t>
            </a:r>
            <a:r>
              <a:rPr lang="en-US" sz="1000" dirty="0" smtClean="0">
                <a:solidFill>
                  <a:srgbClr val="008000"/>
                </a:solidFill>
              </a:rPr>
              <a:t>illisecond pulsars</a:t>
            </a:r>
            <a:endParaRPr lang="en-US" sz="1000" dirty="0">
              <a:solidFill>
                <a:srgbClr val="008000"/>
              </a:solidFill>
            </a:endParaRPr>
          </a:p>
        </p:txBody>
      </p:sp>
      <p:pic>
        <p:nvPicPr>
          <p:cNvPr id="44" name="Picture 43" descr="joseph-h-taylor-1-sized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34" y="177800"/>
            <a:ext cx="1097280" cy="1447068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H="1">
            <a:off x="5461000" y="2108200"/>
            <a:ext cx="711200" cy="130386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171266" y="787400"/>
            <a:ext cx="1244601" cy="846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8610600" y="3403603"/>
            <a:ext cx="2" cy="36406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161865" y="3708401"/>
            <a:ext cx="117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COBE</a:t>
            </a:r>
          </a:p>
          <a:p>
            <a:r>
              <a:rPr lang="en-US" sz="1000" dirty="0" smtClean="0">
                <a:solidFill>
                  <a:srgbClr val="008000"/>
                </a:solidFill>
              </a:rPr>
              <a:t>cosmic structure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02867" y="1701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  <a:hlinkClick r:id="rId15" action="ppaction://hlinkpres?slideindex=1&amp;slidetitle="/>
              </a:rPr>
              <a:t>J. Taylor </a:t>
            </a:r>
            <a:r>
              <a:rPr lang="en-US" sz="1000" dirty="0" smtClean="0">
                <a:solidFill>
                  <a:srgbClr val="008000"/>
                </a:solidFill>
              </a:rPr>
              <a:t>&amp;R. </a:t>
            </a:r>
            <a:r>
              <a:rPr lang="en-US" sz="1000" dirty="0" err="1" smtClean="0">
                <a:solidFill>
                  <a:srgbClr val="008000"/>
                </a:solidFill>
              </a:rPr>
              <a:t>Hulse</a:t>
            </a:r>
            <a:endParaRPr lang="en-US" sz="1000" dirty="0" smtClean="0">
              <a:solidFill>
                <a:srgbClr val="008000"/>
              </a:solidFill>
            </a:endParaRPr>
          </a:p>
          <a:p>
            <a:r>
              <a:rPr lang="en-US" sz="1000" dirty="0">
                <a:solidFill>
                  <a:srgbClr val="008000"/>
                </a:solidFill>
              </a:rPr>
              <a:t>b</a:t>
            </a:r>
            <a:r>
              <a:rPr lang="en-US" sz="1000" dirty="0" smtClean="0">
                <a:solidFill>
                  <a:srgbClr val="008000"/>
                </a:solidFill>
              </a:rPr>
              <a:t>inary pulsar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374467" y="2777067"/>
            <a:ext cx="139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Millisecond pulsar timing GW detection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8128000" y="3115733"/>
            <a:ext cx="84666" cy="279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66734" y="3183467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214533" y="351366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hlinkClick r:id="rId16" action="ppaction://hlinkpres?slideindex=1&amp;slidetitle="/>
              </a:rPr>
              <a:t>NSF report </a:t>
            </a:r>
            <a:r>
              <a:rPr lang="en-US" sz="1000" dirty="0" smtClean="0">
                <a:solidFill>
                  <a:srgbClr val="FF0000"/>
                </a:solidFill>
              </a:rPr>
              <a:t>1983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LIGO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H="1" flipV="1">
            <a:off x="7509936" y="3395133"/>
            <a:ext cx="16931" cy="142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" name="Picture 121" descr="peter_bender_portrait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3" y="355600"/>
            <a:ext cx="1005840" cy="1303122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4699000" y="1718733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P.Bender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LISA  (1975)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4275668" y="3191933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1253066" y="2489200"/>
            <a:ext cx="194734" cy="92286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219200" y="2260600"/>
            <a:ext cx="1126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00FF"/>
                </a:solidFill>
              </a:rPr>
              <a:t>M.Gertsenshtein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GW interaction with EM waves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21735" y="2726266"/>
            <a:ext cx="982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00FF"/>
                </a:solidFill>
              </a:rPr>
              <a:t>Kruskal</a:t>
            </a:r>
            <a:endParaRPr lang="en-US" sz="1000" dirty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coordinates</a:t>
            </a:r>
            <a:endParaRPr lang="en-US" sz="1000" dirty="0">
              <a:solidFill>
                <a:srgbClr val="0000FF"/>
              </a:solidFill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592667" y="3090333"/>
            <a:ext cx="245533" cy="33866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4800600" y="3445940"/>
            <a:ext cx="67738" cy="592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91000" y="3962400"/>
            <a:ext cx="1202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F. </a:t>
            </a:r>
            <a:r>
              <a:rPr lang="en-US" sz="1000" dirty="0" err="1" smtClean="0">
                <a:solidFill>
                  <a:srgbClr val="FF0000"/>
                </a:solidFill>
              </a:rPr>
              <a:t>Estabrook</a:t>
            </a:r>
            <a:r>
              <a:rPr lang="en-US" sz="10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H. </a:t>
            </a:r>
            <a:r>
              <a:rPr lang="en-US" sz="1000" dirty="0" err="1" smtClean="0">
                <a:solidFill>
                  <a:srgbClr val="FF0000"/>
                </a:solidFill>
              </a:rPr>
              <a:t>Wahlquist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s</a:t>
            </a:r>
            <a:r>
              <a:rPr lang="en-US" sz="1000" dirty="0" smtClean="0">
                <a:solidFill>
                  <a:srgbClr val="FF0000"/>
                </a:solidFill>
              </a:rPr>
              <a:t>pace craft ranging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3361267" y="3725336"/>
            <a:ext cx="25400" cy="6603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098800" y="441960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PDP 11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Lab computer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556933" y="2946400"/>
            <a:ext cx="270933" cy="4995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184400" y="2573866"/>
            <a:ext cx="75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Integrated circuit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70" name="Picture 69" descr="2008\10\alanguth-300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4957234"/>
            <a:ext cx="1097280" cy="1483766"/>
          </a:xfrm>
          <a:prstGeom prst="rect">
            <a:avLst/>
          </a:prstGeom>
        </p:spPr>
      </p:pic>
      <p:pic>
        <p:nvPicPr>
          <p:cNvPr id="72" name="Picture 71" descr="Linde, Andrei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67" y="4974166"/>
            <a:ext cx="1097280" cy="1407274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3886200" y="4732867"/>
            <a:ext cx="1337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66FF"/>
                </a:solidFill>
              </a:rPr>
              <a:t>Cosmic inflation</a:t>
            </a:r>
            <a:endParaRPr lang="en-US" sz="1000" dirty="0">
              <a:solidFill>
                <a:srgbClr val="3366FF"/>
              </a:solidFill>
            </a:endParaRPr>
          </a:p>
        </p:txBody>
      </p:sp>
      <p:pic>
        <p:nvPicPr>
          <p:cNvPr id="88" name="Picture 87" descr="don-backer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4" y="1253068"/>
            <a:ext cx="1097280" cy="1287475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7298267" y="2514601"/>
            <a:ext cx="135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D.C B</a:t>
            </a:r>
            <a:r>
              <a:rPr lang="en-US" sz="1000" dirty="0" smtClean="0">
                <a:solidFill>
                  <a:srgbClr val="FF0000"/>
                </a:solidFill>
              </a:rPr>
              <a:t>acker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7171268" y="2980267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6697133" y="3420535"/>
            <a:ext cx="101601" cy="1777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7" name="Picture 126" descr="peter_saulson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3877733"/>
            <a:ext cx="1097280" cy="1153712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6104467" y="496077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P. </a:t>
            </a:r>
            <a:r>
              <a:rPr lang="en-US" sz="1000" dirty="0" err="1" smtClean="0">
                <a:solidFill>
                  <a:srgbClr val="FF0000"/>
                </a:solidFill>
              </a:rPr>
              <a:t>Saulson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118" name="Picture 117" descr="boyce_mcdaniel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228167"/>
            <a:ext cx="1005840" cy="1272387"/>
          </a:xfrm>
          <a:prstGeom prst="rect">
            <a:avLst/>
          </a:prstGeom>
        </p:spPr>
      </p:pic>
      <p:pic>
        <p:nvPicPr>
          <p:cNvPr id="119" name="Picture 118" descr="andrew_sessler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64" y="5317065"/>
            <a:ext cx="1316736" cy="1115568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6807200" y="6501713"/>
            <a:ext cx="2218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B.McDaniel</a:t>
            </a:r>
            <a:r>
              <a:rPr lang="en-US" sz="1000" dirty="0" smtClean="0"/>
              <a:t>                            A. </a:t>
            </a:r>
            <a:r>
              <a:rPr lang="en-US" sz="1000" dirty="0" err="1" smtClean="0"/>
              <a:t>Sessler</a:t>
            </a:r>
            <a:endParaRPr lang="en-US" sz="1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7213600" y="4775199"/>
            <a:ext cx="193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NSF Study Committee on</a:t>
            </a:r>
          </a:p>
          <a:p>
            <a:r>
              <a:rPr lang="en-US" sz="1000" dirty="0" err="1" smtClean="0"/>
              <a:t>Interferometric</a:t>
            </a:r>
            <a:r>
              <a:rPr lang="en-US" sz="1000" dirty="0" smtClean="0"/>
              <a:t> GW detection</a:t>
            </a:r>
            <a:endParaRPr lang="en-US" sz="1000" dirty="0"/>
          </a:p>
        </p:txBody>
      </p:sp>
      <p:pic>
        <p:nvPicPr>
          <p:cNvPr id="136" name="Picture 135" descr="isaacson.jpg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6116" r="24159" b="52424"/>
          <a:stretch/>
        </p:blipFill>
        <p:spPr>
          <a:xfrm>
            <a:off x="5579533" y="5232400"/>
            <a:ext cx="1097280" cy="1261241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5723467" y="6519333"/>
            <a:ext cx="109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R. Isaacson</a:t>
            </a:r>
            <a:endParaRPr lang="en-US" sz="1000" dirty="0"/>
          </a:p>
        </p:txBody>
      </p:sp>
      <p:cxnSp>
        <p:nvCxnSpPr>
          <p:cNvPr id="139" name="Straight Arrow Connector 138"/>
          <p:cNvCxnSpPr/>
          <p:nvPr/>
        </p:nvCxnSpPr>
        <p:spPr>
          <a:xfrm flipH="1" flipV="1">
            <a:off x="7772405" y="3420534"/>
            <a:ext cx="16928" cy="7111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7628467" y="4182534"/>
            <a:ext cx="1329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R. Vogt becomes 1</a:t>
            </a:r>
            <a:r>
              <a:rPr lang="en-US" sz="1000" baseline="30000" dirty="0" smtClean="0"/>
              <a:t>st</a:t>
            </a:r>
            <a:endParaRPr lang="en-US" sz="1000" dirty="0" smtClean="0"/>
          </a:p>
          <a:p>
            <a:r>
              <a:rPr lang="en-US" sz="1000" dirty="0" smtClean="0"/>
              <a:t>Director of LIGO</a:t>
            </a:r>
            <a:endParaRPr lang="en-US" sz="1000" dirty="0"/>
          </a:p>
        </p:txBody>
      </p:sp>
      <p:cxnSp>
        <p:nvCxnSpPr>
          <p:cNvPr id="143" name="Straight Arrow Connector 142"/>
          <p:cNvCxnSpPr/>
          <p:nvPr/>
        </p:nvCxnSpPr>
        <p:spPr>
          <a:xfrm flipH="1">
            <a:off x="1295401" y="3234267"/>
            <a:ext cx="372532" cy="1947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1608666" y="3124201"/>
            <a:ext cx="78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transistor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6400800" y="2590800"/>
            <a:ext cx="76200" cy="838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019800" y="24384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GW from inflation</a:t>
            </a:r>
            <a:endParaRPr lang="en-US" sz="1000" dirty="0">
              <a:solidFill>
                <a:srgbClr val="0000FF"/>
              </a:solidFill>
            </a:endParaRPr>
          </a:p>
        </p:txBody>
      </p:sp>
      <p:pic>
        <p:nvPicPr>
          <p:cNvPr id="20" name="Picture 19" descr="F.A.E. Pirani_josh_goldberg.pdf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005840" cy="13300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76800" y="3657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Battelle Seattle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workshop</a:t>
            </a:r>
            <a:endParaRPr lang="en-US" sz="1000" dirty="0">
              <a:solidFill>
                <a:srgbClr val="0000FF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flipH="1" flipV="1">
            <a:off x="5410200" y="3429000"/>
            <a:ext cx="8462" cy="21166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97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zman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 r="1" b="14359"/>
          <a:stretch/>
        </p:blipFill>
        <p:spPr>
          <a:xfrm>
            <a:off x="1981200" y="4572000"/>
            <a:ext cx="1280160" cy="14725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6096000"/>
            <a:ext cx="10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</a:rPr>
              <a:t>K.Danzmann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GEO 1995 &amp; LISA</a:t>
            </a:r>
          </a:p>
        </p:txBody>
      </p:sp>
      <p:pic>
        <p:nvPicPr>
          <p:cNvPr id="4" name="Picture 3" descr="brillet&amp;Giazot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1828800" cy="13003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257800"/>
            <a:ext cx="146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</a:rPr>
              <a:t>A.Brillet</a:t>
            </a:r>
            <a:r>
              <a:rPr lang="en-US" sz="1000" dirty="0">
                <a:solidFill>
                  <a:srgbClr val="FF0000"/>
                </a:solidFill>
              </a:rPr>
              <a:t> &amp; A. </a:t>
            </a:r>
            <a:r>
              <a:rPr lang="en-US" sz="1000" dirty="0" err="1">
                <a:solidFill>
                  <a:srgbClr val="FF0000"/>
                </a:solidFill>
              </a:rPr>
              <a:t>Giazotto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VIRGO 1990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3505200"/>
            <a:ext cx="18469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dirty="0">
                <a:solidFill>
                  <a:srgbClr val="008000"/>
                </a:solidFill>
              </a:rPr>
              <a:t>Joint LIGO, VIRGO, GEO </a:t>
            </a:r>
            <a:r>
              <a:rPr lang="en-US" sz="1000" dirty="0" smtClean="0">
                <a:solidFill>
                  <a:srgbClr val="008000"/>
                </a:solidFill>
              </a:rPr>
              <a:t>runs</a:t>
            </a:r>
          </a:p>
          <a:p>
            <a:pPr lvl="0"/>
            <a:r>
              <a:rPr lang="en-US" sz="1000" dirty="0" smtClean="0">
                <a:solidFill>
                  <a:srgbClr val="008000"/>
                </a:solidFill>
              </a:rPr>
              <a:t> </a:t>
            </a:r>
            <a:r>
              <a:rPr lang="en-US" sz="1000" dirty="0">
                <a:solidFill>
                  <a:srgbClr val="008000"/>
                </a:solidFill>
              </a:rPr>
              <a:t>clean </a:t>
            </a:r>
            <a:r>
              <a:rPr lang="en-US" sz="1000" dirty="0" smtClean="0">
                <a:solidFill>
                  <a:srgbClr val="008000"/>
                </a:solidFill>
              </a:rPr>
              <a:t>null: No NS/NS  to 20Mpc</a:t>
            </a:r>
          </a:p>
          <a:p>
            <a:pPr lvl="0"/>
            <a:r>
              <a:rPr lang="en-US" sz="1000" dirty="0">
                <a:solidFill>
                  <a:srgbClr val="008000"/>
                </a:solidFill>
              </a:rPr>
              <a:t>i</a:t>
            </a:r>
            <a:r>
              <a:rPr lang="en-US" sz="1000" dirty="0" smtClean="0">
                <a:solidFill>
                  <a:srgbClr val="008000"/>
                </a:solidFill>
              </a:rPr>
              <a:t>n one year observation</a:t>
            </a:r>
            <a:endParaRPr lang="en-US" sz="1000" dirty="0">
              <a:solidFill>
                <a:srgbClr val="008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800600" y="3352800"/>
            <a:ext cx="0" cy="228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76600" y="2438400"/>
            <a:ext cx="119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8000"/>
                </a:solidFill>
              </a:rPr>
              <a:t>WMAP</a:t>
            </a:r>
          </a:p>
          <a:p>
            <a:r>
              <a:rPr lang="en-US" sz="1000" dirty="0">
                <a:solidFill>
                  <a:srgbClr val="008000"/>
                </a:solidFill>
              </a:rPr>
              <a:t>CMB polarization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05200" y="2895600"/>
            <a:ext cx="0" cy="4572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28800" y="243840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8000"/>
                </a:solidFill>
              </a:rPr>
              <a:t>Gamma ray burst</a:t>
            </a:r>
          </a:p>
          <a:p>
            <a:r>
              <a:rPr lang="en-US" sz="1000" dirty="0">
                <a:solidFill>
                  <a:srgbClr val="008000"/>
                </a:solidFill>
              </a:rPr>
              <a:t>afterglows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14600" y="2895600"/>
            <a:ext cx="0" cy="4572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438400"/>
            <a:ext cx="11430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LIGO 1989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Proposal to NSF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08000" y="3314700"/>
            <a:ext cx="8293100" cy="508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14400" y="3048000"/>
            <a:ext cx="0" cy="3048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200400" y="3048000"/>
            <a:ext cx="0" cy="3048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486400" y="3048000"/>
            <a:ext cx="0" cy="3048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772400" y="3048000"/>
            <a:ext cx="0" cy="3048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194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054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3914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29" name="Picture 28" descr="Dreve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t="9398" b="11347"/>
          <a:stretch/>
        </p:blipFill>
        <p:spPr>
          <a:xfrm>
            <a:off x="152400" y="228600"/>
            <a:ext cx="1280160" cy="14258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16764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R.Drever</a:t>
            </a:r>
            <a:endParaRPr lang="en-US" sz="1000" dirty="0" smtClean="0">
              <a:solidFill>
                <a:srgbClr val="FF0000"/>
              </a:solidFill>
            </a:endParaRPr>
          </a:p>
        </p:txBody>
      </p:sp>
      <p:pic>
        <p:nvPicPr>
          <p:cNvPr id="31" name="Picture 30" descr="Kip_Thorne_at_Caltech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t="9251"/>
          <a:stretch/>
        </p:blipFill>
        <p:spPr>
          <a:xfrm>
            <a:off x="1600200" y="228600"/>
            <a:ext cx="1187340" cy="137187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76400" y="1676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K. Thorne</a:t>
            </a:r>
            <a:endParaRPr lang="en-US" sz="1000" dirty="0">
              <a:solidFill>
                <a:srgbClr val="0000FF"/>
              </a:solidFill>
            </a:endParaRPr>
          </a:p>
        </p:txBody>
      </p:sp>
      <p:pic>
        <p:nvPicPr>
          <p:cNvPr id="33" name="Picture 32" descr="barry_barish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b="21605"/>
          <a:stretch/>
        </p:blipFill>
        <p:spPr>
          <a:xfrm>
            <a:off x="3505200" y="4191000"/>
            <a:ext cx="1320800" cy="1612900"/>
          </a:xfrm>
          <a:prstGeom prst="rect">
            <a:avLst/>
          </a:prstGeom>
        </p:spPr>
      </p:pic>
      <p:pic>
        <p:nvPicPr>
          <p:cNvPr id="34" name="Picture 33" descr="vog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"/>
            <a:ext cx="1280160" cy="158370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00400" y="18288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R. Vogt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57600" y="5867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B. </a:t>
            </a:r>
            <a:r>
              <a:rPr lang="en-US" sz="1000" dirty="0" err="1" smtClean="0">
                <a:solidFill>
                  <a:srgbClr val="FF0000"/>
                </a:solidFill>
              </a:rPr>
              <a:t>Barish</a:t>
            </a:r>
            <a:r>
              <a:rPr lang="en-US" sz="1000" dirty="0" smtClean="0">
                <a:solidFill>
                  <a:srgbClr val="FF0000"/>
                </a:solidFill>
              </a:rPr>
              <a:t> 2</a:t>
            </a:r>
            <a:r>
              <a:rPr lang="en-US" sz="1000" baseline="30000" dirty="0" smtClean="0">
                <a:solidFill>
                  <a:srgbClr val="FF0000"/>
                </a:solidFill>
              </a:rPr>
              <a:t>nd</a:t>
            </a:r>
            <a:r>
              <a:rPr lang="en-US" sz="1000" dirty="0" smtClean="0">
                <a:solidFill>
                  <a:srgbClr val="FF0000"/>
                </a:solidFill>
              </a:rPr>
              <a:t> LIGO director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38" name="Picture 37" descr="frans_pretorius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7" t="3354" r="16667" b="18658"/>
          <a:stretch/>
        </p:blipFill>
        <p:spPr>
          <a:xfrm>
            <a:off x="4343400" y="914400"/>
            <a:ext cx="1188720" cy="1157602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 flipH="1">
            <a:off x="4419600" y="2514600"/>
            <a:ext cx="228600" cy="8382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91000" y="2057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F. Pretorius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Numerical relativity waveforms</a:t>
            </a:r>
            <a:endParaRPr lang="en-US" sz="1000" dirty="0">
              <a:solidFill>
                <a:srgbClr val="0000FF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9600" y="28956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828800" y="335280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19200" y="3505200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LIGO construction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begins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2209800" y="3352800"/>
            <a:ext cx="228600" cy="22860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0" y="3581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66FF"/>
                </a:solidFill>
                <a:hlinkClick r:id="rId9" action="ppaction://hlinkpres?slideindex=1&amp;slidetitle="/>
              </a:rPr>
              <a:t>CMB polarization</a:t>
            </a:r>
            <a:endParaRPr lang="en-US" sz="1000" dirty="0" smtClean="0">
              <a:solidFill>
                <a:srgbClr val="3366FF"/>
              </a:solidFill>
            </a:endParaRPr>
          </a:p>
          <a:p>
            <a:r>
              <a:rPr lang="en-US" sz="1000" dirty="0" smtClean="0">
                <a:solidFill>
                  <a:srgbClr val="3366FF"/>
                </a:solidFill>
              </a:rPr>
              <a:t> from GW</a:t>
            </a:r>
            <a:endParaRPr lang="en-US" sz="1000" dirty="0">
              <a:solidFill>
                <a:srgbClr val="3366FF"/>
              </a:solidFill>
            </a:endParaRPr>
          </a:p>
        </p:txBody>
      </p:sp>
      <p:pic>
        <p:nvPicPr>
          <p:cNvPr id="6" name="Picture 5" descr="david_shoemaker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400"/>
            <a:ext cx="1188720" cy="1387453"/>
          </a:xfrm>
          <a:prstGeom prst="rect">
            <a:avLst/>
          </a:prstGeom>
        </p:spPr>
      </p:pic>
      <p:pic>
        <p:nvPicPr>
          <p:cNvPr id="14" name="Picture 13" descr="marx-jay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423" r="54630" b="43526"/>
          <a:stretch/>
        </p:blipFill>
        <p:spPr>
          <a:xfrm>
            <a:off x="5029200" y="4191000"/>
            <a:ext cx="1188720" cy="1584958"/>
          </a:xfrm>
          <a:prstGeom prst="rect">
            <a:avLst/>
          </a:prstGeom>
        </p:spPr>
      </p:pic>
      <p:pic>
        <p:nvPicPr>
          <p:cNvPr id="15" name="Picture 14" descr="David_Reitze_sm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r="9259" b="15432"/>
          <a:stretch/>
        </p:blipFill>
        <p:spPr>
          <a:xfrm>
            <a:off x="6553200" y="4191000"/>
            <a:ext cx="1280160" cy="144943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H="1">
            <a:off x="5943600" y="3048000"/>
            <a:ext cx="152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9800" y="2819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Advanced LIGO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construction begins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26670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D. H. Shoemaker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29200" y="5791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J. Marx 3</a:t>
            </a:r>
            <a:r>
              <a:rPr lang="en-US" sz="1000" baseline="30000" dirty="0" smtClean="0">
                <a:solidFill>
                  <a:srgbClr val="FF0000"/>
                </a:solidFill>
              </a:rPr>
              <a:t>rd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LIGO Director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53200" y="5715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D. </a:t>
            </a:r>
            <a:r>
              <a:rPr lang="en-US" sz="1000" dirty="0" err="1" smtClean="0">
                <a:solidFill>
                  <a:srgbClr val="FF0000"/>
                </a:solidFill>
              </a:rPr>
              <a:t>Reitze</a:t>
            </a:r>
            <a:r>
              <a:rPr lang="en-US" sz="1000" dirty="0" smtClean="0">
                <a:solidFill>
                  <a:srgbClr val="FF0000"/>
                </a:solidFill>
              </a:rPr>
              <a:t> 4</a:t>
            </a:r>
            <a:r>
              <a:rPr lang="en-US" sz="1000" baseline="30000" dirty="0" smtClean="0">
                <a:solidFill>
                  <a:srgbClr val="FF0000"/>
                </a:solidFill>
              </a:rPr>
              <a:t>th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LIGO Director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5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Gravitational wave spectrum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 descr="GWBigPicture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726"/>
            <a:ext cx="9144000" cy="61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1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References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Traveling at the speed of thought</a:t>
            </a:r>
          </a:p>
          <a:p>
            <a:r>
              <a:rPr lang="en-US" dirty="0" smtClean="0"/>
              <a:t>Daniel </a:t>
            </a:r>
            <a:r>
              <a:rPr lang="en-US" dirty="0" err="1" smtClean="0"/>
              <a:t>Kennefick</a:t>
            </a:r>
            <a:endParaRPr lang="en-US" dirty="0" smtClean="0"/>
          </a:p>
          <a:p>
            <a:r>
              <a:rPr lang="en-US" dirty="0" smtClean="0"/>
              <a:t>Princeton University Press 2007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9718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Subtle is the Lord: The Science and Life of Albert Einstein</a:t>
            </a:r>
          </a:p>
          <a:p>
            <a:r>
              <a:rPr lang="en-US" dirty="0" smtClean="0"/>
              <a:t>Abraham </a:t>
            </a:r>
            <a:r>
              <a:rPr lang="en-US" dirty="0" err="1" smtClean="0"/>
              <a:t>Pais</a:t>
            </a:r>
            <a:endParaRPr lang="en-US" dirty="0" smtClean="0"/>
          </a:p>
          <a:p>
            <a:r>
              <a:rPr lang="en-US" dirty="0" smtClean="0"/>
              <a:t>Clarendon Press 1982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0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498</Words>
  <Application>Microsoft Macintosh PowerPoint</Application>
  <PresentationFormat>On-screen Show (4:3)</PresentationFormat>
  <Paragraphs>169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origins of LIGO</vt:lpstr>
      <vt:lpstr>PowerPoint Presentation</vt:lpstr>
      <vt:lpstr>PowerPoint Presentation</vt:lpstr>
      <vt:lpstr>PowerPoint Presentation</vt:lpstr>
      <vt:lpstr>Gravitational wave spectrum</vt:lpstr>
      <vt:lpstr>References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history of gravitational waves – theoretical insight to measurement</dc:title>
  <dc:creator>R. weiss</dc:creator>
  <cp:lastModifiedBy>R. weiss</cp:lastModifiedBy>
  <cp:revision>116</cp:revision>
  <dcterms:created xsi:type="dcterms:W3CDTF">2014-12-31T05:00:31Z</dcterms:created>
  <dcterms:modified xsi:type="dcterms:W3CDTF">2015-06-16T22:12:08Z</dcterms:modified>
</cp:coreProperties>
</file>