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303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168" y="10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5" Type="http://schemas.openxmlformats.org/officeDocument/2006/relationships/image" Target="../media/image31.emf"/><Relationship Id="rId6" Type="http://schemas.openxmlformats.org/officeDocument/2006/relationships/image" Target="../media/image32.emf"/><Relationship Id="rId1" Type="http://schemas.openxmlformats.org/officeDocument/2006/relationships/image" Target="../media/image27.emf"/><Relationship Id="rId2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63881C-5A47-B744-B1FE-0629DF71FB55}" type="datetimeFigureOut">
              <a:rPr lang="en-US" smtClean="0"/>
              <a:t>6/2/15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B4C3A-140E-0A4B-AE8A-C07B828C2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6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F36BF0-F673-614C-BF3B-3E4E434F8A8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389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FA42-92AF-9949-A94C-CEB3FE881B4D}" type="datetimeFigureOut">
              <a:rPr lang="en-US" smtClean="0"/>
              <a:t>6/2/15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12A9A-1C81-D849-9646-4169ACA9E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366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FA42-92AF-9949-A94C-CEB3FE881B4D}" type="datetimeFigureOut">
              <a:rPr lang="en-US" smtClean="0"/>
              <a:t>6/2/15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12A9A-1C81-D849-9646-4169ACA9E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70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FA42-92AF-9949-A94C-CEB3FE881B4D}" type="datetimeFigureOut">
              <a:rPr lang="en-US" smtClean="0"/>
              <a:t>6/2/15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12A9A-1C81-D849-9646-4169ACA9E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35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FA42-92AF-9949-A94C-CEB3FE881B4D}" type="datetimeFigureOut">
              <a:rPr lang="en-US" smtClean="0"/>
              <a:t>6/2/15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12A9A-1C81-D849-9646-4169ACA9E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30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FA42-92AF-9949-A94C-CEB3FE881B4D}" type="datetimeFigureOut">
              <a:rPr lang="en-US" smtClean="0"/>
              <a:t>6/2/15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12A9A-1C81-D849-9646-4169ACA9E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405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FA42-92AF-9949-A94C-CEB3FE881B4D}" type="datetimeFigureOut">
              <a:rPr lang="en-US" smtClean="0"/>
              <a:t>6/2/15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12A9A-1C81-D849-9646-4169ACA9E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44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FA42-92AF-9949-A94C-CEB3FE881B4D}" type="datetimeFigureOut">
              <a:rPr lang="en-US" smtClean="0"/>
              <a:t>6/2/15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12A9A-1C81-D849-9646-4169ACA9E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12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FA42-92AF-9949-A94C-CEB3FE881B4D}" type="datetimeFigureOut">
              <a:rPr lang="en-US" smtClean="0"/>
              <a:t>6/2/15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12A9A-1C81-D849-9646-4169ACA9E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27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FA42-92AF-9949-A94C-CEB3FE881B4D}" type="datetimeFigureOut">
              <a:rPr lang="en-US" smtClean="0"/>
              <a:t>6/2/15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12A9A-1C81-D849-9646-4169ACA9E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658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FA42-92AF-9949-A94C-CEB3FE881B4D}" type="datetimeFigureOut">
              <a:rPr lang="en-US" smtClean="0"/>
              <a:t>6/2/15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12A9A-1C81-D849-9646-4169ACA9E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643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4FA42-92AF-9949-A94C-CEB3FE881B4D}" type="datetimeFigureOut">
              <a:rPr lang="en-US" smtClean="0"/>
              <a:t>6/2/15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12A9A-1C81-D849-9646-4169ACA9E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24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4FA42-92AF-9949-A94C-CEB3FE881B4D}" type="datetimeFigureOut">
              <a:rPr lang="en-US" smtClean="0"/>
              <a:t>6/2/15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12A9A-1C81-D849-9646-4169ACA9E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45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4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emf"/><Relationship Id="rId12" Type="http://schemas.openxmlformats.org/officeDocument/2006/relationships/oleObject" Target="../embeddings/oleObject5.bin"/><Relationship Id="rId13" Type="http://schemas.openxmlformats.org/officeDocument/2006/relationships/image" Target="../media/image31.emf"/><Relationship Id="rId14" Type="http://schemas.openxmlformats.org/officeDocument/2006/relationships/oleObject" Target="../embeddings/oleObject6.bin"/><Relationship Id="rId15" Type="http://schemas.openxmlformats.org/officeDocument/2006/relationships/image" Target="../media/image3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27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8.emf"/><Relationship Id="rId8" Type="http://schemas.openxmlformats.org/officeDocument/2006/relationships/oleObject" Target="../embeddings/oleObject3.bin"/><Relationship Id="rId9" Type="http://schemas.openxmlformats.org/officeDocument/2006/relationships/image" Target="../media/image29.emf"/><Relationship Id="rId10" Type="http://schemas.openxmlformats.org/officeDocument/2006/relationships/oleObject" Target="../embeddings/oleObject4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emf"/><Relationship Id="rId3" Type="http://schemas.openxmlformats.org/officeDocument/2006/relationships/image" Target="../media/image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139607"/>
            <a:ext cx="8229600" cy="817701"/>
          </a:xfrm>
        </p:spPr>
        <p:txBody>
          <a:bodyPr/>
          <a:lstStyle/>
          <a:p>
            <a:r>
              <a:rPr lang="en-US" dirty="0" smtClean="0"/>
              <a:t>Einstein 1916</a:t>
            </a:r>
            <a:endParaRPr lang="en-US" dirty="0"/>
          </a:p>
        </p:txBody>
      </p:sp>
      <p:pic>
        <p:nvPicPr>
          <p:cNvPr id="5" name="Picture 4" descr="einstein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159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gwave0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495300"/>
            <a:ext cx="62865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gwave06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438150"/>
            <a:ext cx="615950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gwave07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2750"/>
            <a:ext cx="6096000" cy="60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xmlns:p14="http://schemas.microsoft.com/office/powerpoint/2010/main" spd="slow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gwave08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381000"/>
            <a:ext cx="60325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gwave09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355600"/>
            <a:ext cx="5956300" cy="6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gwave09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355600"/>
            <a:ext cx="5956300" cy="614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gwave08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0" y="381000"/>
            <a:ext cx="60325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gwave07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2750"/>
            <a:ext cx="6096000" cy="603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gwave06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438150"/>
            <a:ext cx="615950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gwave0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495300"/>
            <a:ext cx="62865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462"/>
            <a:ext cx="8229600" cy="912541"/>
          </a:xfrm>
        </p:spPr>
        <p:txBody>
          <a:bodyPr/>
          <a:lstStyle/>
          <a:p>
            <a:r>
              <a:rPr lang="en-US" dirty="0" smtClean="0"/>
              <a:t>Einstein 1916</a:t>
            </a:r>
            <a:endParaRPr lang="en-US" dirty="0"/>
          </a:p>
        </p:txBody>
      </p:sp>
      <p:pic>
        <p:nvPicPr>
          <p:cNvPr id="3" name="Picture 2" descr="einstein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700" y="234250"/>
            <a:ext cx="529936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7700" y="6297232"/>
            <a:ext cx="59594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CONTROVERSIAL GRAVITATIONAL  ENERGY – MOMENTUM PSEUDO TENSOR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7059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gwave03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20700"/>
            <a:ext cx="6350000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gwave03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20700"/>
            <a:ext cx="6350000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gwave0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552450"/>
            <a:ext cx="64262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gwave0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577850"/>
            <a:ext cx="6489700" cy="57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gwave0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9600"/>
            <a:ext cx="65532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gwave-0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635000"/>
            <a:ext cx="66167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gwave-0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666750"/>
            <a:ext cx="66802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gwave-03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692150"/>
            <a:ext cx="6743700" cy="547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gwave-0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717550"/>
            <a:ext cx="68072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gwave-05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749300"/>
            <a:ext cx="6883400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2345"/>
          </a:xfrm>
        </p:spPr>
        <p:txBody>
          <a:bodyPr/>
          <a:lstStyle/>
          <a:p>
            <a:r>
              <a:rPr lang="en-US" dirty="0" smtClean="0"/>
              <a:t>Einstein 1916</a:t>
            </a:r>
            <a:endParaRPr lang="en-US" dirty="0"/>
          </a:p>
        </p:txBody>
      </p:sp>
      <p:pic>
        <p:nvPicPr>
          <p:cNvPr id="3" name="Picture 2" descr="einstein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00" y="912345"/>
            <a:ext cx="6057900" cy="3086100"/>
          </a:xfrm>
          <a:prstGeom prst="rect">
            <a:avLst/>
          </a:prstGeom>
        </p:spPr>
      </p:pic>
      <p:pic>
        <p:nvPicPr>
          <p:cNvPr id="4" name="Picture 3" descr="einstein4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" t="9558" r="-2094" b="65132"/>
          <a:stretch/>
        </p:blipFill>
        <p:spPr>
          <a:xfrm>
            <a:off x="1676835" y="3797058"/>
            <a:ext cx="6004555" cy="203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88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gwave-06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774700"/>
            <a:ext cx="6946900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gwave-07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06450"/>
            <a:ext cx="7010400" cy="524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gwave-08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831850"/>
            <a:ext cx="7073900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gwave-09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863600"/>
            <a:ext cx="71374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gwave-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889000"/>
            <a:ext cx="72009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gwave-09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300" y="863600"/>
            <a:ext cx="7137400" cy="513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gwave-08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831850"/>
            <a:ext cx="7073900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gwave-07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06450"/>
            <a:ext cx="7010400" cy="524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gwave-06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50" y="774700"/>
            <a:ext cx="6946900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gwave-05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749300"/>
            <a:ext cx="6883400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Einstein 1916</a:t>
            </a:r>
            <a:endParaRPr lang="en-US"/>
          </a:p>
        </p:txBody>
      </p:sp>
      <p:pic>
        <p:nvPicPr>
          <p:cNvPr id="3" name="Picture 2" descr="einstein_1916_scal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4" y="2004338"/>
            <a:ext cx="7315200" cy="2542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21561" y="4846277"/>
            <a:ext cx="5520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“…..in any </a:t>
            </a:r>
            <a:r>
              <a:rPr lang="en-US" smtClean="0"/>
              <a:t>case one </a:t>
            </a:r>
            <a:r>
              <a:rPr lang="en-US" dirty="0" smtClean="0"/>
              <a:t>can think of A will have a practically</a:t>
            </a:r>
          </a:p>
          <a:p>
            <a:r>
              <a:rPr lang="en-US" dirty="0"/>
              <a:t>v</a:t>
            </a:r>
            <a:r>
              <a:rPr lang="en-US" dirty="0" smtClean="0"/>
              <a:t>anishing value.”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5689600" y="3598334"/>
            <a:ext cx="2099733" cy="169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439333" y="3793067"/>
            <a:ext cx="6350000" cy="6773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439333" y="4131733"/>
            <a:ext cx="1024467" cy="169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3876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gwave-04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717550"/>
            <a:ext cx="68072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gwave-03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692150"/>
            <a:ext cx="6743700" cy="547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 descr="gwave-0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666750"/>
            <a:ext cx="66802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0" name="Picture 4" descr="gwave-0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635000"/>
            <a:ext cx="6616700" cy="55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194"/>
            <a:ext cx="8229600" cy="860199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Relations for gravitational waves in modern notation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9601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Intensity:</a:t>
            </a:r>
            <a:endParaRPr lang="en-US" sz="2800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6448874"/>
              </p:ext>
            </p:extLst>
          </p:nvPr>
        </p:nvGraphicFramePr>
        <p:xfrm>
          <a:off x="2190164" y="704995"/>
          <a:ext cx="3578718" cy="1663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8" name="Equation" r:id="rId4" imgW="1803400" imgH="838200" progId="Equation.DSMT4">
                  <p:embed/>
                </p:oleObj>
              </mc:Choice>
              <mc:Fallback>
                <p:oleObj name="Equation" r:id="rId4" imgW="1803400" imgH="83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90164" y="704995"/>
                        <a:ext cx="3578718" cy="1663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57200" y="2594883"/>
            <a:ext cx="2539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Power radiated:</a:t>
            </a:r>
            <a:endParaRPr lang="en-US" sz="28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5003750"/>
              </p:ext>
            </p:extLst>
          </p:nvPr>
        </p:nvGraphicFramePr>
        <p:xfrm>
          <a:off x="2997102" y="2437767"/>
          <a:ext cx="2436021" cy="913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79" name="Equation" r:id="rId6" imgW="1117600" imgH="419100" progId="Equation.DSMT4">
                  <p:embed/>
                </p:oleObj>
              </mc:Choice>
              <mc:Fallback>
                <p:oleObj name="Equation" r:id="rId6" imgW="11176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97102" y="2437767"/>
                        <a:ext cx="2436021" cy="9135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" y="3528003"/>
            <a:ext cx="7675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Relation to estimate GW amplitude:</a:t>
            </a:r>
            <a:endParaRPr lang="en-US" sz="28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9647642"/>
              </p:ext>
            </p:extLst>
          </p:nvPr>
        </p:nvGraphicFramePr>
        <p:xfrm>
          <a:off x="5823403" y="3351275"/>
          <a:ext cx="3241538" cy="9383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0" name="Equation" r:id="rId8" imgW="1447800" imgH="419100" progId="Equation.DSMT4">
                  <p:embed/>
                </p:oleObj>
              </mc:Choice>
              <mc:Fallback>
                <p:oleObj name="Equation" r:id="rId8" imgW="14478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23403" y="3351275"/>
                        <a:ext cx="3241538" cy="9383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80946" y="4642957"/>
            <a:ext cx="3674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1916 example:    binary star system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336835" y="4289615"/>
            <a:ext cx="27358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baseline="-25000" dirty="0" smtClean="0"/>
              <a:t>1</a:t>
            </a:r>
            <a:r>
              <a:rPr lang="en-US" dirty="0" smtClean="0"/>
              <a:t>=m</a:t>
            </a:r>
            <a:r>
              <a:rPr lang="en-US" baseline="-25000" dirty="0" smtClean="0"/>
              <a:t>2</a:t>
            </a:r>
            <a:r>
              <a:rPr lang="en-US" dirty="0" smtClean="0"/>
              <a:t>= 1 solar mass</a:t>
            </a:r>
          </a:p>
          <a:p>
            <a:r>
              <a:rPr lang="en-US" dirty="0" err="1" smtClean="0"/>
              <a:t>T</a:t>
            </a:r>
            <a:r>
              <a:rPr lang="en-US" baseline="-25000" dirty="0" err="1" smtClean="0"/>
              <a:t>orbit</a:t>
            </a:r>
            <a:r>
              <a:rPr lang="en-US" dirty="0" smtClean="0"/>
              <a:t>= 1 day</a:t>
            </a:r>
          </a:p>
          <a:p>
            <a:r>
              <a:rPr lang="en-US" dirty="0" smtClean="0"/>
              <a:t>R = 10 </a:t>
            </a:r>
            <a:r>
              <a:rPr lang="en-US" dirty="0" err="1"/>
              <a:t>K</a:t>
            </a:r>
            <a:r>
              <a:rPr lang="en-US" dirty="0" err="1" smtClean="0"/>
              <a:t>ly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3545" y="5431010"/>
            <a:ext cx="2614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 ~ 10</a:t>
            </a:r>
            <a:r>
              <a:rPr lang="en-US" baseline="30000" dirty="0" smtClean="0"/>
              <a:t>-23</a:t>
            </a:r>
            <a:r>
              <a:rPr lang="en-US" dirty="0" smtClean="0"/>
              <a:t> @ ½ day period</a:t>
            </a:r>
            <a:endParaRPr lang="en-US" dirty="0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8601374"/>
              </p:ext>
            </p:extLst>
          </p:nvPr>
        </p:nvGraphicFramePr>
        <p:xfrm>
          <a:off x="4178747" y="5335830"/>
          <a:ext cx="3481643" cy="69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1" name="Equation" r:id="rId10" imgW="2667000" imgH="444500" progId="Equation.DSMT4">
                  <p:embed/>
                </p:oleObj>
              </mc:Choice>
              <mc:Fallback>
                <p:oleObj name="Equation" r:id="rId10" imgW="2667000" imgH="444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78747" y="5335830"/>
                        <a:ext cx="3481643" cy="6929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6263444"/>
              </p:ext>
            </p:extLst>
          </p:nvPr>
        </p:nvGraphicFramePr>
        <p:xfrm>
          <a:off x="2035175" y="5815013"/>
          <a:ext cx="10414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2" name="Equation" r:id="rId12" imgW="673100" imgH="647700" progId="Equation.DSMT4">
                  <p:embed/>
                </p:oleObj>
              </mc:Choice>
              <mc:Fallback>
                <p:oleObj name="Equation" r:id="rId12" imgW="673100" imgH="647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35175" y="5815013"/>
                        <a:ext cx="10414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7359395"/>
              </p:ext>
            </p:extLst>
          </p:nvPr>
        </p:nvGraphicFramePr>
        <p:xfrm>
          <a:off x="4064000" y="5997575"/>
          <a:ext cx="1266825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3" name="Equation" r:id="rId14" imgW="774700" imgH="419100" progId="Equation.DSMT4">
                  <p:embed/>
                </p:oleObj>
              </mc:Choice>
              <mc:Fallback>
                <p:oleObj name="Equation" r:id="rId14" imgW="774700" imgH="419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064000" y="5997575"/>
                        <a:ext cx="1266825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02540" y="6120018"/>
            <a:ext cx="1202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scaling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708139" y="884903"/>
            <a:ext cx="2539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seudo tensor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68882" y="2526365"/>
            <a:ext cx="2566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q</a:t>
            </a:r>
            <a:r>
              <a:rPr lang="en-US" dirty="0" err="1" smtClean="0"/>
              <a:t>uadrupole</a:t>
            </a:r>
            <a:r>
              <a:rPr lang="en-US" dirty="0" smtClean="0"/>
              <a:t> formula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307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228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Plane gravitational waves</a:t>
            </a:r>
            <a:endParaRPr lang="en-US" dirty="0"/>
          </a:p>
        </p:txBody>
      </p:sp>
      <p:pic>
        <p:nvPicPr>
          <p:cNvPr id="8" name="Content Placeholder 7" descr="gwave_Page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613" r="-25613"/>
          <a:stretch>
            <a:fillRect/>
          </a:stretch>
        </p:blipFill>
        <p:spPr>
          <a:xfrm>
            <a:off x="457200" y="968375"/>
            <a:ext cx="8229600" cy="5549900"/>
          </a:xfrm>
        </p:spPr>
      </p:pic>
    </p:spTree>
    <p:extLst>
      <p:ext uri="{BB962C8B-B14F-4D97-AF65-F5344CB8AC3E}">
        <p14:creationId xmlns:p14="http://schemas.microsoft.com/office/powerpoint/2010/main" val="2332770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930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Polarization states</a:t>
            </a:r>
            <a:endParaRPr lang="en-US" dirty="0"/>
          </a:p>
        </p:txBody>
      </p:sp>
      <p:pic>
        <p:nvPicPr>
          <p:cNvPr id="4" name="Content Placeholder 3" descr="gwave_Page_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878" b="-16878"/>
          <a:stretch>
            <a:fillRect/>
          </a:stretch>
        </p:blipFill>
        <p:spPr>
          <a:xfrm>
            <a:off x="457200" y="1058863"/>
            <a:ext cx="8229600" cy="5067300"/>
          </a:xfrm>
        </p:spPr>
      </p:pic>
    </p:spTree>
    <p:extLst>
      <p:ext uri="{BB962C8B-B14F-4D97-AF65-F5344CB8AC3E}">
        <p14:creationId xmlns:p14="http://schemas.microsoft.com/office/powerpoint/2010/main" val="3475289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477" y="197455"/>
            <a:ext cx="8229600" cy="62350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Timing light in the gravitational wave</a:t>
            </a:r>
            <a:endParaRPr lang="en-US" dirty="0"/>
          </a:p>
        </p:txBody>
      </p:sp>
      <p:pic>
        <p:nvPicPr>
          <p:cNvPr id="4" name="Content Placeholder 3" descr="gwave_Page_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560" r="-33560"/>
          <a:stretch>
            <a:fillRect/>
          </a:stretch>
        </p:blipFill>
        <p:spPr>
          <a:xfrm>
            <a:off x="457200" y="939800"/>
            <a:ext cx="8229600" cy="5830888"/>
          </a:xfrm>
        </p:spPr>
      </p:pic>
    </p:spTree>
    <p:extLst>
      <p:ext uri="{BB962C8B-B14F-4D97-AF65-F5344CB8AC3E}">
        <p14:creationId xmlns:p14="http://schemas.microsoft.com/office/powerpoint/2010/main" val="19452000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3113" y="-135620"/>
            <a:ext cx="8229600" cy="542476"/>
          </a:xfrm>
        </p:spPr>
        <p:txBody>
          <a:bodyPr>
            <a:noAutofit/>
          </a:bodyPr>
          <a:lstStyle/>
          <a:p>
            <a:r>
              <a:rPr lang="en-US" sz="3200" dirty="0" smtClean="0"/>
              <a:t>Einstein 2018</a:t>
            </a:r>
            <a:endParaRPr lang="en-US" sz="3200" dirty="0"/>
          </a:p>
        </p:txBody>
      </p:sp>
      <p:pic>
        <p:nvPicPr>
          <p:cNvPr id="6" name="Picture 5" descr="einstein6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7" r="3347" b="42626"/>
          <a:stretch/>
        </p:blipFill>
        <p:spPr>
          <a:xfrm>
            <a:off x="1523302" y="406856"/>
            <a:ext cx="6364310" cy="3932948"/>
          </a:xfrm>
          <a:prstGeom prst="rect">
            <a:avLst/>
          </a:prstGeom>
        </p:spPr>
      </p:pic>
      <p:pic>
        <p:nvPicPr>
          <p:cNvPr id="7" name="Picture 6" descr="einstein7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63"/>
          <a:stretch/>
        </p:blipFill>
        <p:spPr>
          <a:xfrm>
            <a:off x="988378" y="4487752"/>
            <a:ext cx="7315200" cy="248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533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2" name="Picture 4" descr="gwave0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609600"/>
            <a:ext cx="65532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gwave01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577850"/>
            <a:ext cx="6489700" cy="570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gwave02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900" y="552450"/>
            <a:ext cx="6426200" cy="57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gwave03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520700"/>
            <a:ext cx="6350000" cy="581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xmlns:p14="http://schemas.microsoft.com/office/powerpoint/2010/main" spd="slow" advClick="0" advTm="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102</Words>
  <Application>Microsoft Macintosh PowerPoint</Application>
  <PresentationFormat>On-screen Show (4:3)</PresentationFormat>
  <Paragraphs>24</Paragraphs>
  <Slides>47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9" baseType="lpstr">
      <vt:lpstr>Office Theme</vt:lpstr>
      <vt:lpstr>Equation</vt:lpstr>
      <vt:lpstr>Einstein 1916</vt:lpstr>
      <vt:lpstr>Einstein 1916</vt:lpstr>
      <vt:lpstr>Einstein 1916</vt:lpstr>
      <vt:lpstr>Einstein 1916</vt:lpstr>
      <vt:lpstr>Einstein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Relations for gravitational waves in modern notation</vt:lpstr>
      <vt:lpstr>Plane gravitational waves</vt:lpstr>
      <vt:lpstr>Polarization states</vt:lpstr>
      <vt:lpstr>Timing light in the gravitational wave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Einstein 1916</dc:title>
  <dc:creator>R. weiss</dc:creator>
  <cp:lastModifiedBy>R. weiss</cp:lastModifiedBy>
  <cp:revision>13</cp:revision>
  <dcterms:created xsi:type="dcterms:W3CDTF">2015-01-03T20:16:41Z</dcterms:created>
  <dcterms:modified xsi:type="dcterms:W3CDTF">2015-06-03T03:00:06Z</dcterms:modified>
</cp:coreProperties>
</file>