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58" r:id="rId3"/>
    <p:sldId id="258" r:id="rId4"/>
    <p:sldId id="259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299" r:id="rId44"/>
    <p:sldId id="300" r:id="rId45"/>
    <p:sldId id="345" r:id="rId46"/>
    <p:sldId id="430" r:id="rId47"/>
    <p:sldId id="351" r:id="rId48"/>
    <p:sldId id="431" r:id="rId49"/>
    <p:sldId id="433" r:id="rId50"/>
    <p:sldId id="434" r:id="rId51"/>
    <p:sldId id="437" r:id="rId52"/>
    <p:sldId id="438" r:id="rId53"/>
    <p:sldId id="439" r:id="rId54"/>
    <p:sldId id="440" r:id="rId55"/>
    <p:sldId id="443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5" r:id="rId65"/>
    <p:sldId id="457" r:id="rId66"/>
    <p:sldId id="380" r:id="rId67"/>
    <p:sldId id="381" r:id="rId68"/>
    <p:sldId id="382" r:id="rId69"/>
    <p:sldId id="383" r:id="rId70"/>
    <p:sldId id="384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2" autoAdjust="0"/>
    <p:restoredTop sz="94584" autoAdjust="0"/>
  </p:normalViewPr>
  <p:slideViewPr>
    <p:cSldViewPr>
      <p:cViewPr varScale="1">
        <p:scale>
          <a:sx n="106" d="100"/>
          <a:sy n="106" d="100"/>
        </p:scale>
        <p:origin x="-1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D4B317-9EEA-DA45-88A4-3C9BEF33AD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0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CB7A2-B3D1-5D4D-B47A-9EBDE71A8804}" type="slidenum">
              <a:rPr lang="en-US"/>
              <a:pPr/>
              <a:t>3</a:t>
            </a:fld>
            <a:endParaRPr lang="en-US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3225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80B738-96E7-D04C-AB87-8BA65A0CA106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83835-C87E-6042-B242-329250D75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45542-DE55-D24E-8FB6-626CC197CB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3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EA361-8567-0F49-98FF-C0D6670C13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644F0F-9CA1-2942-80F0-80DF59A150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FB6EDA-82E2-A444-8440-D2946D8599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36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419100" y="36449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1CC4-423A-3C46-B2D0-51E8B928F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0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93B18-25DA-1F47-BEA9-5CC66D7A2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4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781EA-EE0A-5E42-9F77-C0269453A2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1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A094D-74B2-4441-AED7-4330DBB85E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7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64756-5434-3449-8D3D-1A3467E094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8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86C2E-1436-004B-8B03-D39EEB36F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7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57022-4A73-6A45-9F25-2BD3887E95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D1FC7-5170-7249-8C0E-2148A7819B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9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A1301-3885-274F-A0DC-E456D57D8A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0AD10A-2BB7-DE4E-9F7A-779BC8744F8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50" Type="http://schemas.openxmlformats.org/officeDocument/2006/relationships/image" Target="../media/image51.png"/><Relationship Id="rId51" Type="http://schemas.openxmlformats.org/officeDocument/2006/relationships/image" Target="../media/image52.png"/><Relationship Id="rId52" Type="http://schemas.openxmlformats.org/officeDocument/2006/relationships/image" Target="../media/image53.png"/><Relationship Id="rId53" Type="http://schemas.openxmlformats.org/officeDocument/2006/relationships/image" Target="../media/image54.png"/><Relationship Id="rId54" Type="http://schemas.openxmlformats.org/officeDocument/2006/relationships/image" Target="../media/image55.png"/><Relationship Id="rId55" Type="http://schemas.openxmlformats.org/officeDocument/2006/relationships/image" Target="../media/image56.png"/><Relationship Id="rId56" Type="http://schemas.openxmlformats.org/officeDocument/2006/relationships/image" Target="../media/image57.png"/><Relationship Id="rId57" Type="http://schemas.openxmlformats.org/officeDocument/2006/relationships/image" Target="../media/image58.png"/><Relationship Id="rId58" Type="http://schemas.openxmlformats.org/officeDocument/2006/relationships/image" Target="../media/image59.png"/><Relationship Id="rId59" Type="http://schemas.openxmlformats.org/officeDocument/2006/relationships/image" Target="../media/image60.png"/><Relationship Id="rId40" Type="http://schemas.openxmlformats.org/officeDocument/2006/relationships/image" Target="../media/image41.png"/><Relationship Id="rId41" Type="http://schemas.openxmlformats.org/officeDocument/2006/relationships/image" Target="../media/image42.png"/><Relationship Id="rId42" Type="http://schemas.openxmlformats.org/officeDocument/2006/relationships/image" Target="../media/image43.png"/><Relationship Id="rId43" Type="http://schemas.openxmlformats.org/officeDocument/2006/relationships/image" Target="../media/image44.png"/><Relationship Id="rId44" Type="http://schemas.openxmlformats.org/officeDocument/2006/relationships/image" Target="../media/image45.png"/><Relationship Id="rId45" Type="http://schemas.openxmlformats.org/officeDocument/2006/relationships/image" Target="../media/image46.png"/><Relationship Id="rId46" Type="http://schemas.openxmlformats.org/officeDocument/2006/relationships/image" Target="../media/image47.png"/><Relationship Id="rId47" Type="http://schemas.openxmlformats.org/officeDocument/2006/relationships/image" Target="../media/image48.png"/><Relationship Id="rId48" Type="http://schemas.openxmlformats.org/officeDocument/2006/relationships/image" Target="../media/image49.png"/><Relationship Id="rId4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30" Type="http://schemas.openxmlformats.org/officeDocument/2006/relationships/image" Target="../media/image31.png"/><Relationship Id="rId31" Type="http://schemas.openxmlformats.org/officeDocument/2006/relationships/image" Target="../media/image32.png"/><Relationship Id="rId32" Type="http://schemas.openxmlformats.org/officeDocument/2006/relationships/image" Target="../media/image33.png"/><Relationship Id="rId33" Type="http://schemas.openxmlformats.org/officeDocument/2006/relationships/image" Target="../media/image34.png"/><Relationship Id="rId34" Type="http://schemas.openxmlformats.org/officeDocument/2006/relationships/image" Target="../media/image35.png"/><Relationship Id="rId35" Type="http://schemas.openxmlformats.org/officeDocument/2006/relationships/image" Target="../media/image36.png"/><Relationship Id="rId36" Type="http://schemas.openxmlformats.org/officeDocument/2006/relationships/image" Target="../media/image37.png"/><Relationship Id="rId37" Type="http://schemas.openxmlformats.org/officeDocument/2006/relationships/image" Target="../media/image38.png"/><Relationship Id="rId38" Type="http://schemas.openxmlformats.org/officeDocument/2006/relationships/image" Target="../media/image39.png"/><Relationship Id="rId39" Type="http://schemas.openxmlformats.org/officeDocument/2006/relationships/image" Target="../media/image4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pn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60" Type="http://schemas.openxmlformats.org/officeDocument/2006/relationships/image" Target="../media/image61.png"/><Relationship Id="rId61" Type="http://schemas.openxmlformats.org/officeDocument/2006/relationships/image" Target="../media/image62.png"/><Relationship Id="rId62" Type="http://schemas.openxmlformats.org/officeDocument/2006/relationships/image" Target="../media/image63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1" Type="http://schemas.microsoft.com/office/2007/relationships/media" Target="file://localhost/Users/weiss/weiss/talks/ipac12/lock02.wmv" TargetMode="External"/><Relationship Id="rId2" Type="http://schemas.openxmlformats.org/officeDocument/2006/relationships/video" Target="file://localhost/Users/weiss/weiss/talks/ipac12/lock02.wmv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file://localhost/Users/weiss/weiss/talks/ipac12/strainL1_16384_+-40db_inspiral.wav" TargetMode="External"/><Relationship Id="rId4" Type="http://schemas.openxmlformats.org/officeDocument/2006/relationships/audio" Target="file://localhost/Users/weiss/weiss/talks/ipac12/strainL1_16384_+-40db_inspiral.wa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" Type="http://schemas.microsoft.com/office/2007/relationships/media" Target="file://localhost/Users/weiss/weiss/talks/ipac12/m=5short.wav" TargetMode="External"/><Relationship Id="rId2" Type="http://schemas.openxmlformats.org/officeDocument/2006/relationships/audio" Target="file://localhost/Users/weiss/weiss/talks/ipac12/m=5short.wav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3.wmf"/><Relationship Id="rId5" Type="http://schemas.openxmlformats.org/officeDocument/2006/relationships/image" Target="../media/image10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10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jpe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79248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3333FF"/>
                </a:solidFill>
              </a:rPr>
              <a:t>LIGO, the Laser Interferometer Gravitational-wave Observatory</a:t>
            </a:r>
            <a:endParaRPr lang="en-US" sz="4000" dirty="0">
              <a:solidFill>
                <a:srgbClr val="3333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133600"/>
            <a:ext cx="9144000" cy="3429000"/>
          </a:xfrm>
        </p:spPr>
        <p:txBody>
          <a:bodyPr/>
          <a:lstStyle/>
          <a:p>
            <a:r>
              <a:rPr lang="en-US" dirty="0"/>
              <a:t>Rainer Weiss, MIT</a:t>
            </a:r>
          </a:p>
          <a:p>
            <a:r>
              <a:rPr lang="en-US" dirty="0"/>
              <a:t>on behalf of the LIGO/GEO/VIRGO Collaboration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IPAC 12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Orleans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May 25,2012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2" name="Picture 4" descr="LHO_aerial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514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LO_aerial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2895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gwave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38150"/>
            <a:ext cx="61595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4" descr="gwave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6096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 descr="gwave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1000"/>
            <a:ext cx="6032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 descr="gwave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55600"/>
            <a:ext cx="59563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 descr="gwave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55600"/>
            <a:ext cx="59563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4" descr="gwave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1000"/>
            <a:ext cx="6032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gwave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6096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gwave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38150"/>
            <a:ext cx="61595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gwave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2D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8" y="120808"/>
            <a:ext cx="8449320" cy="4758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123" y="4992209"/>
            <a:ext cx="754403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Tour to LIGO Saturday May 26</a:t>
            </a:r>
          </a:p>
          <a:p>
            <a:r>
              <a:rPr lang="en-US" sz="2400" dirty="0" smtClean="0"/>
              <a:t>Leave </a:t>
            </a:r>
            <a:r>
              <a:rPr lang="en-US" sz="2400" dirty="0" err="1" smtClean="0"/>
              <a:t>Morial</a:t>
            </a:r>
            <a:r>
              <a:rPr lang="en-US" sz="2400" dirty="0" smtClean="0"/>
              <a:t> Convention Ct 12:30PM return before7:00PM</a:t>
            </a:r>
          </a:p>
          <a:p>
            <a:r>
              <a:rPr lang="en-US" sz="2400" dirty="0" smtClean="0"/>
              <a:t>Bus tickets available at the Conference Registration Desk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667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gwave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52450"/>
            <a:ext cx="642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gwave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77850"/>
            <a:ext cx="64897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gwave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gwave-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635000"/>
            <a:ext cx="66167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gwave-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66750"/>
            <a:ext cx="66802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gwave-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92150"/>
            <a:ext cx="67437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gwave-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717550"/>
            <a:ext cx="68072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gwave-0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49300"/>
            <a:ext cx="68834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gwave-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74700"/>
            <a:ext cx="6946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7938" y="1257300"/>
            <a:ext cx="9175751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322388" y="-98425"/>
            <a:ext cx="6399212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735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2613" indent="-19208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79463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4725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19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891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63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35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3600" b="1">
                <a:solidFill>
                  <a:srgbClr val="0000FF"/>
                </a:solidFill>
                <a:latin typeface="Times New Roman" charset="0"/>
              </a:rPr>
              <a:t>LIGO Scientific Collaboration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38100"/>
            <a:ext cx="12700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366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742950"/>
            <a:ext cx="2487613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735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2613" indent="-19208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79463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4725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19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891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63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35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Australian Consortium</a:t>
            </a:r>
            <a:br>
              <a:rPr lang="en-GB" sz="1100" b="1">
                <a:solidFill>
                  <a:srgbClr val="280099"/>
                </a:solidFill>
                <a:latin typeface="Times New Roman" charset="0"/>
              </a:rPr>
            </a:b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for Interferometric</a:t>
            </a:r>
            <a:br>
              <a:rPr lang="en-GB" sz="1100" b="1">
                <a:solidFill>
                  <a:srgbClr val="280099"/>
                </a:solidFill>
                <a:latin typeface="Times New Roman" charset="0"/>
              </a:rPr>
            </a:b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Gravitational Astronomy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The Univ. of Adelaide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Andrews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The Australian National Univ.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The University of Birmingham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California Inst. of Technology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Cardiff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Carleton College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Charles Sturt Univ.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Columbia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Embry Riddle Aeronautical Univ.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Eötvös Loránd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Florida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German/British Collaboration for</a:t>
            </a:r>
            <a:br>
              <a:rPr lang="en-GB" sz="1100" b="1">
                <a:solidFill>
                  <a:srgbClr val="280099"/>
                </a:solidFill>
                <a:latin typeface="Times New Roman" charset="0"/>
              </a:rPr>
            </a:b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the Detection of Gravitational Waves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Glasgow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Goddard Space Flight Center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Leibniz Universität Hannover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Hobart &amp; William Smith Colleges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Inst. of Applied Physics  of the Russian Academy of Sciences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Polish Academy of Sciences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India Inter-University Centre</a:t>
            </a:r>
            <a:br>
              <a:rPr lang="en-GB" sz="1100" b="1">
                <a:solidFill>
                  <a:srgbClr val="280099"/>
                </a:solidFill>
                <a:latin typeface="Times New Roman" charset="0"/>
              </a:rPr>
            </a:b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for Astronomy and Astrophysics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Louisiana State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Louisiana Tech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Loyola University New Orleans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Maryland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Max Planck Institute for Gravitational Physics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973888" y="438150"/>
            <a:ext cx="2301875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735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2613" indent="-19208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79463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4725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19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891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63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3525" indent="-193675" defTabSz="4143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Michigan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Minnesota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The University of Mississippi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Massachusetts Inst. of Technology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Monash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Montana State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Moscow State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National Astronomical Observatory of Japan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Northwestern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Oregon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Pennsylvania State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Rochester Inst. of Technology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Rutherford Appleton Lab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Rochester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San Jose State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Univ. of Sannio at Benevento, </a:t>
            </a:r>
            <a:br>
              <a:rPr lang="en-GB" sz="1100" b="1">
                <a:solidFill>
                  <a:srgbClr val="280099"/>
                </a:solidFill>
                <a:latin typeface="Times New Roman" charset="0"/>
              </a:rPr>
            </a:b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  and Univ. of Salerno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Sheffield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Southampton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Southeastern Louisiana Univ.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Southern Univ. and A&amp;M College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Stanford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Strathclyde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Syracuse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Univ. of Texas at Austin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Univ. of Texas at Brownsville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Trinity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Universitat de les Illes Balears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Univ. of Massachusetts Amherst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Western Australia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Univ. of Wisconsin-Milwaukee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Washington State University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100" b="1">
                <a:solidFill>
                  <a:srgbClr val="280099"/>
                </a:solidFill>
                <a:latin typeface="Times New Roman" charset="0"/>
              </a:rPr>
              <a:t>University of Washington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549400"/>
            <a:ext cx="1450975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4325938"/>
            <a:ext cx="12795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497263"/>
            <a:ext cx="186531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365500"/>
            <a:ext cx="706437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881313"/>
            <a:ext cx="4159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74663"/>
            <a:ext cx="8318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4770438"/>
            <a:ext cx="8286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91150"/>
            <a:ext cx="78898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411163"/>
            <a:ext cx="1009650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5529263"/>
            <a:ext cx="649288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5535613"/>
            <a:ext cx="1552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93700"/>
            <a:ext cx="896938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58788"/>
            <a:ext cx="6508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795463"/>
            <a:ext cx="10287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456363"/>
            <a:ext cx="23574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4562475"/>
            <a:ext cx="830263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866900"/>
            <a:ext cx="5222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30413"/>
            <a:ext cx="6477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1270000"/>
            <a:ext cx="14700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544763"/>
            <a:ext cx="798512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1255713"/>
            <a:ext cx="7493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74663"/>
            <a:ext cx="846138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638675"/>
            <a:ext cx="8286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356100"/>
            <a:ext cx="588963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784850"/>
            <a:ext cx="12319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083050"/>
            <a:ext cx="9715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5815013"/>
            <a:ext cx="5127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224338"/>
            <a:ext cx="712788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978025"/>
            <a:ext cx="13001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457200"/>
            <a:ext cx="4968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4" name="Picture 38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520950"/>
            <a:ext cx="7810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5" name="Picture 39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658938"/>
            <a:ext cx="798512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6" name="Picture 4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6221413"/>
            <a:ext cx="1458913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12763"/>
            <a:ext cx="8032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8" name="Picture 4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762250"/>
            <a:ext cx="1109663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39" name="Picture 43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789363"/>
            <a:ext cx="1873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0" name="Picture 44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911475"/>
            <a:ext cx="1500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1" name="Picture 45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289175"/>
            <a:ext cx="1658938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2" name="Picture 46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266825"/>
            <a:ext cx="1731963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3" name="Picture 47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4976813"/>
            <a:ext cx="16732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4" name="Picture 48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3514725"/>
            <a:ext cx="10699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5" name="Picture 49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6323013"/>
            <a:ext cx="1127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6" name="Picture 50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2325688"/>
            <a:ext cx="11938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7" name="Picture 51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5491163"/>
            <a:ext cx="611188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8" name="Picture 52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762125"/>
            <a:ext cx="73818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49" name="Picture 53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5934075"/>
            <a:ext cx="1568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0" name="Picture 54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3568700"/>
            <a:ext cx="6572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1" name="Picture 55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4005263"/>
            <a:ext cx="5445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2" name="Picture 56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6272213"/>
            <a:ext cx="487362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3" name="Picture 57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6343650"/>
            <a:ext cx="5556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4" name="Picture 58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15038"/>
            <a:ext cx="2003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5" name="Picture 59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5487988"/>
            <a:ext cx="465137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6" name="Picture 60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5148263"/>
            <a:ext cx="14033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7" name="Picture 61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6078538"/>
            <a:ext cx="6223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8" name="Picture 62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407150"/>
            <a:ext cx="1951037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59" name="Picture 63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211263"/>
            <a:ext cx="5699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60" name="Picture 64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6035675"/>
            <a:ext cx="22828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61" name="Picture 65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5335588"/>
            <a:ext cx="64611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1255713" y="363538"/>
            <a:ext cx="150812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gwave-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6450"/>
            <a:ext cx="70104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gwave-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831850"/>
            <a:ext cx="70739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gwave-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63600"/>
            <a:ext cx="71374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gwave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89000"/>
            <a:ext cx="72009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gwave-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63600"/>
            <a:ext cx="71374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gwave-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831850"/>
            <a:ext cx="70739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gwave-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6450"/>
            <a:ext cx="70104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gwave-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74700"/>
            <a:ext cx="6946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gwave-0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49300"/>
            <a:ext cx="68834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gwave-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717550"/>
            <a:ext cx="68072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xbury_latin_final_Page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1775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gwave-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92150"/>
            <a:ext cx="67437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gwave-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66750"/>
            <a:ext cx="66802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gwave-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635000"/>
            <a:ext cx="66167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roxbury_latin_final_Page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-458788"/>
            <a:ext cx="10063163" cy="77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roxbury_latin_final_Page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105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lock02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H="1" flipV="1">
            <a:off x="533400" y="1600200"/>
            <a:ext cx="34290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 flipV="1">
            <a:off x="4495800" y="990600"/>
            <a:ext cx="32766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 flipV="1">
            <a:off x="1828800" y="2895600"/>
            <a:ext cx="198120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0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1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roxbury_latin_final_Page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1125"/>
            <a:ext cx="6167437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ompo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1066800" y="2667000"/>
            <a:ext cx="1295400" cy="3581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1066800" y="3124200"/>
            <a:ext cx="1981200" cy="31242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1066800" y="4343400"/>
            <a:ext cx="4800600" cy="1905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447800" y="51816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grav grad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2286000" y="5562600"/>
            <a:ext cx="152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suspension thermal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 rot="1187390">
            <a:off x="3565525" y="5675313"/>
            <a:ext cx="1768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coating thermal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905000"/>
          </a:xfrm>
        </p:spPr>
        <p:txBody>
          <a:bodyPr/>
          <a:lstStyle/>
          <a:p>
            <a:r>
              <a:rPr lang="en-US" sz="4000">
                <a:solidFill>
                  <a:srgbClr val="3366FF"/>
                </a:solidFill>
              </a:rPr>
              <a:t>Classes of sources and searches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FF0000"/>
                </a:solidFill>
              </a:rPr>
              <a:t>Compact binary inspiral: template search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BH/BH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NS/NS and BH/NS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0000"/>
                </a:solidFill>
              </a:rPr>
              <a:t>Low duty cycle transients: wavelets,T/f clusters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Supernova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BH normal modes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Unknown types of sources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0000"/>
                </a:solidFill>
              </a:rPr>
              <a:t>Externally triggered searches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Gamma bursts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 transients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0000"/>
                </a:solidFill>
              </a:rPr>
              <a:t>Periodic CW sources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Pulsars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Low mass x-ray binaries (quasi periodic)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0000"/>
                </a:solidFill>
              </a:rPr>
              <a:t>Stochastic background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Cosmological isotropic background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Foreground sources : gravitational wave radiometry</a:t>
            </a:r>
          </a:p>
          <a:p>
            <a:pPr lvl="1">
              <a:lnSpc>
                <a:spcPct val="80000"/>
              </a:lnSpc>
            </a:pPr>
            <a:endParaRPr lang="en-US" sz="1800"/>
          </a:p>
        </p:txBody>
      </p:sp>
      <p:pic>
        <p:nvPicPr>
          <p:cNvPr id="131076" name="m=5short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7" name="strainL1_16384_+-40db_inspiral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2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6019800" y="9906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inspiral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7620000" y="1001713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1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000" fill="hold"/>
                                        <p:tgtEl>
                                          <p:spTgt spid="131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Systems: Interferometer Design</a:t>
            </a:r>
          </a:p>
        </p:txBody>
      </p:sp>
      <p:pic>
        <p:nvPicPr>
          <p:cNvPr id="23554" name="Picture 3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6629400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Group 73"/>
          <p:cNvGraphicFramePr>
            <a:graphicFrameLocks noGrp="1"/>
          </p:cNvGraphicFramePr>
          <p:nvPr>
            <p:ph sz="quarter" idx="4294967295"/>
          </p:nvPr>
        </p:nvGraphicFramePr>
        <p:xfrm>
          <a:off x="0" y="1219200"/>
          <a:ext cx="3124200" cy="5313364"/>
        </p:xfrm>
        <a:graphic>
          <a:graphicData uri="http://schemas.openxmlformats.org/drawingml/2006/table">
            <a:tbl>
              <a:tblPr/>
              <a:tblGrid>
                <a:gridCol w="1143000"/>
                <a:gridCol w="938853"/>
                <a:gridCol w="1042347"/>
              </a:tblGrid>
              <a:tr h="7732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Parameter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Initial LIGO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Advanced 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LIGO</a:t>
                      </a:r>
                      <a:endParaRPr kumimoji="0" lang="en-US" sz="1100" b="1" i="1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91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Input Laser Power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 W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(10 kW arm)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180 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(&gt;700 kW arm)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4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Mirror Mass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 kg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40 kg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985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Interferometer Topology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Power-recycled Fabry-Perot arm cavity Michelson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Dual-recycled Fabry-Perot arm cavity Michelson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(stable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recycling cavities)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GW Readout Method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RF heterodyne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DC homodyne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Optimal Strain Sensitivity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-23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/ 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rHz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Tunable, better than 5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-24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/ 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rHz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in broadband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Seismic Isolation Performance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f</a:t>
                      </a:r>
                      <a:r>
                        <a:rPr kumimoji="0" lang="en-US" sz="11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~ 50 Hz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f</a:t>
                      </a:r>
                      <a:r>
                        <a:rPr kumimoji="0" lang="en-US" sz="11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~ 12 Hz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43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Mirror Suspensions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Single Pendulum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Quadruple pendulum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bsc_full assy p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" name="Picture 4" descr="gwave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2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Advanced LIGO seismic isolation system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7085013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adv_suspension_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623888"/>
            <a:ext cx="427355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fused_silica_susIMG_0804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01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Suspension and isolation system</a:t>
            </a:r>
            <a:endParaRPr lang="en-US" sz="3600" dirty="0"/>
          </a:p>
        </p:txBody>
      </p:sp>
      <p:pic>
        <p:nvPicPr>
          <p:cNvPr id="32770" name="Picture 5" descr="H2_BSC8_ISI_ITMY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28725"/>
            <a:ext cx="8231187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2_BSC8_SUS_IS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5640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cs typeface="+mj-cs"/>
              </a:rPr>
              <a:t>Advanced LIGO Core Optics</a:t>
            </a:r>
            <a:endParaRPr lang="en-US" dirty="0"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algn="ctr">
              <a:defRPr/>
            </a:pPr>
            <a:fld id="{7B5780A6-420D-1C42-A0B0-2D5F48D04AB9}" type="slidenum">
              <a:rPr lang="en-US"/>
              <a:pPr algn="ctr">
                <a:defRPr/>
              </a:pPr>
              <a:t>55</a:t>
            </a:fld>
            <a:endParaRPr lang="en-US"/>
          </a:p>
        </p:txBody>
      </p:sp>
      <p:pic>
        <p:nvPicPr>
          <p:cNvPr id="36867" name="Picture 6" descr="ETM01-3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2208213"/>
            <a:ext cx="45053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762500" y="1433513"/>
            <a:ext cx="2849563" cy="457200"/>
          </a:xfrm>
        </p:spPr>
        <p:txBody>
          <a:bodyPr wrap="none" lIns="92075" tIns="46038" rIns="92075" bIns="46038" anchor="ctr"/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40 kg masses, 38 cm in diameter, 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and figured to 0.15 nm </a:t>
            </a:r>
            <a:r>
              <a:rPr lang="en-US" sz="1800" dirty="0" err="1">
                <a:latin typeface="+mn-lt"/>
              </a:rPr>
              <a:t>rms</a:t>
            </a:r>
            <a:endParaRPr lang="en-US" sz="1800" dirty="0"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Optical coatings are challenging </a:t>
            </a:r>
          </a:p>
        </p:txBody>
      </p:sp>
      <p:pic>
        <p:nvPicPr>
          <p:cNvPr id="39941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8559"/>
          <a:stretch>
            <a:fillRect/>
          </a:stretch>
        </p:blipFill>
        <p:spPr>
          <a:xfrm>
            <a:off x="506413" y="1482725"/>
            <a:ext cx="3498850" cy="19240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662363"/>
            <a:ext cx="36988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7315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3" descr="tabl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513388"/>
            <a:ext cx="651827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990600" y="22860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3333FF"/>
                </a:solidFill>
                <a:cs typeface="+mn-cs"/>
              </a:rPr>
              <a:t>Advanced LIGO broadband operational modes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096000" y="5334000"/>
            <a:ext cx="327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cs typeface="+mn-cs"/>
              </a:rPr>
              <a:t>P.Fritschel Advanced LIGO Systems Design (2009)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mpc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534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553200" y="1676400"/>
            <a:ext cx="25908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MWEG/Mpc</a:t>
            </a:r>
            <a:r>
              <a:rPr lang="en-US" baseline="30000" dirty="0">
                <a:cs typeface="+mn-cs"/>
              </a:rPr>
              <a:t>3</a:t>
            </a:r>
            <a:r>
              <a:rPr lang="en-US" dirty="0">
                <a:cs typeface="+mn-cs"/>
              </a:rPr>
              <a:t> = 0.012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#NS/NS </a:t>
            </a:r>
            <a:r>
              <a:rPr lang="en-US" dirty="0" err="1">
                <a:cs typeface="+mn-cs"/>
              </a:rPr>
              <a:t>insp</a:t>
            </a:r>
            <a:r>
              <a:rPr lang="en-US" dirty="0">
                <a:cs typeface="+mn-cs"/>
              </a:rPr>
              <a:t>/MWEG/</a:t>
            </a:r>
            <a:r>
              <a:rPr lang="en-US" dirty="0" err="1">
                <a:cs typeface="+mn-cs"/>
              </a:rPr>
              <a:t>yr</a:t>
            </a:r>
            <a:r>
              <a:rPr lang="en-US" dirty="0">
                <a:cs typeface="+mn-cs"/>
              </a:rPr>
              <a:t> = 10</a:t>
            </a:r>
            <a:r>
              <a:rPr lang="en-US" baseline="30000" dirty="0">
                <a:cs typeface="+mn-cs"/>
              </a:rPr>
              <a:t>-4</a:t>
            </a:r>
            <a:endParaRPr lang="en-US" dirty="0">
              <a:cs typeface="+mn-cs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705600" y="381000"/>
            <a:ext cx="1981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  <a:cs typeface="+mn-cs"/>
              </a:rPr>
              <a:t>Conditions:</a:t>
            </a:r>
          </a:p>
          <a:p>
            <a:pPr>
              <a:defRPr/>
            </a:pPr>
            <a:endParaRPr lang="en-US" sz="1200" dirty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r>
              <a:rPr lang="en-US" sz="1200" dirty="0">
                <a:solidFill>
                  <a:srgbClr val="0000FF"/>
                </a:solidFill>
                <a:cs typeface="+mn-cs"/>
              </a:rPr>
              <a:t>False alarm rates reduced to Gaussian statistics.</a:t>
            </a:r>
          </a:p>
          <a:p>
            <a:pPr>
              <a:defRPr/>
            </a:pPr>
            <a:endParaRPr lang="en-US" sz="1200" dirty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r>
              <a:rPr lang="en-US" sz="1200" dirty="0">
                <a:solidFill>
                  <a:srgbClr val="0000FF"/>
                </a:solidFill>
                <a:cs typeface="+mn-cs"/>
              </a:rPr>
              <a:t>Coherent detection</a:t>
            </a:r>
          </a:p>
        </p:txBody>
      </p:sp>
      <p:graphicFrame>
        <p:nvGraphicFramePr>
          <p:cNvPr id="46083" name="Object 5"/>
          <p:cNvGraphicFramePr>
            <a:graphicFrameLocks noChangeAspect="1"/>
          </p:cNvGraphicFramePr>
          <p:nvPr/>
        </p:nvGraphicFramePr>
        <p:xfrm>
          <a:off x="0" y="5410200"/>
          <a:ext cx="91440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4" name="Equation" r:id="rId3" imgW="4546600" imgH="546100" progId="Equation.DSMT4">
                  <p:embed/>
                </p:oleObj>
              </mc:Choice>
              <mc:Fallback>
                <p:oleObj name="Equation" r:id="rId3" imgW="45466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10200"/>
                        <a:ext cx="914400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3657600" y="5181600"/>
            <a:ext cx="152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0000FF"/>
                </a:solidFill>
                <a:cs typeface="+mn-cs"/>
              </a:rPr>
              <a:t>SNR = 8/</a:t>
            </a:r>
            <a:r>
              <a:rPr lang="en-US" sz="1200" dirty="0" err="1">
                <a:solidFill>
                  <a:srgbClr val="0000FF"/>
                </a:solidFill>
                <a:cs typeface="+mn-cs"/>
              </a:rPr>
              <a:t>det</a:t>
            </a:r>
            <a:endParaRPr lang="en-US" sz="1200" dirty="0">
              <a:solidFill>
                <a:srgbClr val="0000FF"/>
              </a:solidFill>
              <a:cs typeface="+mn-cs"/>
            </a:endParaRPr>
          </a:p>
        </p:txBody>
      </p:sp>
      <p:pic>
        <p:nvPicPr>
          <p:cNvPr id="46085" name="Picture 1" descr="nsab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6629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4267200" y="4648200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j-cs"/>
            </a:endParaRPr>
          </a:p>
        </p:txBody>
      </p:sp>
      <p:sp>
        <p:nvSpPr>
          <p:cNvPr id="45058" name="Text Placeholder 2"/>
          <p:cNvSpPr>
            <a:spLocks noGrp="1"/>
          </p:cNvSpPr>
          <p:nvPr>
            <p:ph type="body" sz="half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45059" name="Content Placeholder 3"/>
          <p:cNvSpPr>
            <a:spLocks noGrp="1"/>
          </p:cNvSpPr>
          <p:nvPr>
            <p:ph sz="half" idx="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DE13B5-400A-C643-8D7B-D2AB2D513386}" type="slidenum">
              <a:rPr lang="en-US">
                <a:solidFill>
                  <a:srgbClr val="618FFD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932D9C3-D9E3-BA47-BE74-1A531B3EFE6C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47111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1809750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DA28B1AF-3325-6849-B88E-A3B853ADBAFE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47117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118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7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99928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  <a:cs typeface="+mn-cs"/>
              </a:rPr>
              <a:t>The Advanced GW Detector Network</a:t>
            </a:r>
          </a:p>
        </p:txBody>
      </p:sp>
      <p:sp>
        <p:nvSpPr>
          <p:cNvPr id="47121" name="TextBox 19"/>
          <p:cNvSpPr txBox="1">
            <a:spLocks noChangeArrowheads="1"/>
          </p:cNvSpPr>
          <p:nvPr/>
        </p:nvSpPr>
        <p:spPr bwMode="auto">
          <a:xfrm>
            <a:off x="4051300" y="1098550"/>
            <a:ext cx="1292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18FFD"/>
                </a:solidFill>
              </a:rPr>
              <a:t>GEO600 (HF)</a:t>
            </a:r>
          </a:p>
        </p:txBody>
      </p:sp>
      <p:sp>
        <p:nvSpPr>
          <p:cNvPr id="47122" name="TextBox 20"/>
          <p:cNvSpPr txBox="1">
            <a:spLocks noChangeArrowheads="1"/>
          </p:cNvSpPr>
          <p:nvPr/>
        </p:nvSpPr>
        <p:spPr bwMode="auto">
          <a:xfrm>
            <a:off x="657225" y="136048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18FFD"/>
                </a:solidFill>
              </a:rPr>
              <a:t>Advanced LIGO </a:t>
            </a:r>
          </a:p>
          <a:p>
            <a:pPr eaLnBrk="1" hangingPunct="1"/>
            <a:r>
              <a:rPr lang="en-US" b="1">
                <a:solidFill>
                  <a:srgbClr val="618FFD"/>
                </a:solidFill>
              </a:rPr>
              <a:t>Hanford </a:t>
            </a:r>
          </a:p>
          <a:p>
            <a:pPr eaLnBrk="1" hangingPunct="1"/>
            <a:endParaRPr lang="en-US" b="1">
              <a:solidFill>
                <a:srgbClr val="618FFD"/>
              </a:solidFill>
            </a:endParaRPr>
          </a:p>
        </p:txBody>
      </p:sp>
      <p:sp>
        <p:nvSpPr>
          <p:cNvPr id="47123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18FFD"/>
                </a:solidFill>
              </a:rPr>
              <a:t>Advanced LIGO </a:t>
            </a:r>
          </a:p>
          <a:p>
            <a:pPr eaLnBrk="1" hangingPunct="1"/>
            <a:r>
              <a:rPr lang="en-US" b="1">
                <a:solidFill>
                  <a:srgbClr val="618FFD"/>
                </a:solidFill>
              </a:rPr>
              <a:t>Livingston </a:t>
            </a:r>
          </a:p>
          <a:p>
            <a:pPr eaLnBrk="1" hangingPunct="1"/>
            <a:r>
              <a:rPr lang="en-US" b="1">
                <a:solidFill>
                  <a:srgbClr val="618FFD"/>
                </a:solidFill>
              </a:rPr>
              <a:t> </a:t>
            </a:r>
          </a:p>
        </p:txBody>
      </p:sp>
      <p:sp>
        <p:nvSpPr>
          <p:cNvPr id="47124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2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18FFD"/>
                </a:solidFill>
              </a:rPr>
              <a:t>Advanced </a:t>
            </a:r>
          </a:p>
          <a:p>
            <a:pPr eaLnBrk="1" hangingPunct="1"/>
            <a:r>
              <a:rPr lang="en-US" b="1">
                <a:solidFill>
                  <a:srgbClr val="618FFD"/>
                </a:solidFill>
              </a:rPr>
              <a:t>Virgo</a:t>
            </a:r>
          </a:p>
        </p:txBody>
      </p:sp>
      <p:sp>
        <p:nvSpPr>
          <p:cNvPr id="47125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211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18FFD"/>
                </a:solidFill>
              </a:rPr>
              <a:t>LIGO-India?</a:t>
            </a:r>
          </a:p>
        </p:txBody>
      </p:sp>
      <p:sp>
        <p:nvSpPr>
          <p:cNvPr id="47126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18FFD"/>
                </a:solidFill>
              </a:rPr>
              <a:t>LCGT </a:t>
            </a:r>
          </a:p>
        </p:txBody>
      </p:sp>
      <p:graphicFrame>
        <p:nvGraphicFramePr>
          <p:cNvPr id="47127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8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endCxn id="9" idx="0"/>
          </p:cNvCxnSpPr>
          <p:nvPr/>
        </p:nvCxnSpPr>
        <p:spPr bwMode="auto">
          <a:xfrm flipH="1">
            <a:off x="4629150" y="1408113"/>
            <a:ext cx="28575" cy="4016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 descr="gwave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77850"/>
            <a:ext cx="64897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475" y="-14288"/>
            <a:ext cx="9886950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roxbury_latin_final_Page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1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roxbury_latin_final_Page_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1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Ando_LC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52450"/>
            <a:ext cx="73517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AI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549275"/>
            <a:ext cx="625792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40169A-7776-124C-A1AE-8594BCF0F1C2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583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-195263"/>
            <a:ext cx="9020175" cy="717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1676400" y="322263"/>
            <a:ext cx="0" cy="311467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373" name="TextBox 5"/>
          <p:cNvSpPr txBox="1">
            <a:spLocks noChangeArrowheads="1"/>
          </p:cNvSpPr>
          <p:nvPr/>
        </p:nvSpPr>
        <p:spPr bwMode="auto">
          <a:xfrm>
            <a:off x="4313238" y="5445125"/>
            <a:ext cx="43291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Fairhurst, Veitch, Sathyaprakash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roxbury_latin_final_Page_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1775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roxbury_latin_final_Page_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1775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roxbury_latin_final_Page_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1775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roxbury_latin_final_Page_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700"/>
            <a:ext cx="9123363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gwave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52450"/>
            <a:ext cx="642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lisa_black_hole_prosp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6096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9" name="Picture 5" descr="genzelbhmovie2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galacticcollisionquintet_hst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048000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2362200" y="6324600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Hubble Space Telescope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6400800" y="3657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R. Genzel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4" descr="gwave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425</Words>
  <Application>Microsoft Macintosh PowerPoint</Application>
  <PresentationFormat>On-screen Show (4:3)</PresentationFormat>
  <Paragraphs>156</Paragraphs>
  <Slides>70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Default Design</vt:lpstr>
      <vt:lpstr>Photo Editor Photo</vt:lpstr>
      <vt:lpstr>Image</vt:lpstr>
      <vt:lpstr>Equation</vt:lpstr>
      <vt:lpstr>LIGO, the Laser Interferometer Gravitational-wave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Classes of sources and searches</vt:lpstr>
      <vt:lpstr>Systems: Interferometer Design</vt:lpstr>
      <vt:lpstr>PowerPoint Presentation</vt:lpstr>
      <vt:lpstr>Advanced LIGO seismic isolation system</vt:lpstr>
      <vt:lpstr>PowerPoint Presentation</vt:lpstr>
      <vt:lpstr>PowerPoint Presentation</vt:lpstr>
      <vt:lpstr>Suspension and isolation system</vt:lpstr>
      <vt:lpstr>PowerPoint Presentation</vt:lpstr>
      <vt:lpstr>Advanced LIGO Core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LIGO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Gravitational Radiation from Astrophysical Sources with Interferometric Detectors</dc:title>
  <dc:creator>Rai Weiss</dc:creator>
  <cp:lastModifiedBy>R. weiss</cp:lastModifiedBy>
  <cp:revision>49</cp:revision>
  <dcterms:created xsi:type="dcterms:W3CDTF">2008-03-06T05:29:38Z</dcterms:created>
  <dcterms:modified xsi:type="dcterms:W3CDTF">2012-05-24T03:55:39Z</dcterms:modified>
</cp:coreProperties>
</file>