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61" r:id="rId3"/>
    <p:sldId id="264" r:id="rId4"/>
    <p:sldId id="267" r:id="rId5"/>
    <p:sldId id="266" r:id="rId6"/>
    <p:sldId id="269" r:id="rId7"/>
    <p:sldId id="263" r:id="rId8"/>
    <p:sldId id="260" r:id="rId9"/>
    <p:sldId id="256" r:id="rId10"/>
    <p:sldId id="257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94660" autoAdjust="0"/>
  </p:normalViewPr>
  <p:slideViewPr>
    <p:cSldViewPr snapToGrid="0">
      <p:cViewPr>
        <p:scale>
          <a:sx n="143" d="100"/>
          <a:sy n="143" d="100"/>
        </p:scale>
        <p:origin x="-504" y="-10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DE354-81B9-B146-A658-4BB13C24A67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D5EDC-03AB-5443-AF46-6DAF5AAA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F52-64A9-4685-B863-862F544086A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00B-7ABD-4430-B90B-65F8DDFC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6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F52-64A9-4685-B863-862F544086A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00B-7ABD-4430-B90B-65F8DDFC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5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F52-64A9-4685-B863-862F544086A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00B-7ABD-4430-B90B-65F8DDFC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9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F52-64A9-4685-B863-862F544086A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00B-7ABD-4430-B90B-65F8DDFC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F52-64A9-4685-B863-862F544086A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00B-7ABD-4430-B90B-65F8DDFC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1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F52-64A9-4685-B863-862F544086A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00B-7ABD-4430-B90B-65F8DDFC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9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F52-64A9-4685-B863-862F544086A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00B-7ABD-4430-B90B-65F8DDFC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5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F52-64A9-4685-B863-862F544086A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00B-7ABD-4430-B90B-65F8DDFC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5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F52-64A9-4685-B863-862F544086A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00B-7ABD-4430-B90B-65F8DDFC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F52-64A9-4685-B863-862F544086A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00B-7ABD-4430-B90B-65F8DDFC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F52-64A9-4685-B863-862F544086A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C00B-7ABD-4430-B90B-65F8DDFC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3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EF52-64A9-4685-B863-862F544086AB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C00B-7ABD-4430-B90B-65F8DDFC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76" y="616172"/>
            <a:ext cx="11172854" cy="2387600"/>
          </a:xfrm>
        </p:spPr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 ORIGINS </a:t>
            </a:r>
            <a:r>
              <a:rPr lang="en-US" dirty="0" smtClean="0">
                <a:solidFill>
                  <a:srgbClr val="0000FF"/>
                </a:solidFill>
              </a:rPr>
              <a:t>OF LIGO AT MIT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R. WEISS </a:t>
            </a:r>
          </a:p>
          <a:p>
            <a:r>
              <a:rPr lang="en-US" dirty="0" smtClean="0"/>
              <a:t>FEB 19,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7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6529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Graduate MS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PhD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55" y="1631853"/>
            <a:ext cx="10515600" cy="4657652"/>
          </a:xfrm>
        </p:spPr>
        <p:txBody>
          <a:bodyPr numCol="4">
            <a:normAutofit lnSpcReduction="10000"/>
          </a:bodyPr>
          <a:lstStyle/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Gerald Blum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Kingston Owens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Peter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Csatorday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James Rollins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Nickolas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Fotopoulas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Brett Shapiro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Gautier Brunet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Timothy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Bodiya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Daniel Dewey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Andrew Jeffries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Jeff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Livas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Yae</a:t>
            </a: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 Hong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Joo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Nelson Christensen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Michelle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Eisgruber</a:t>
            </a: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 Stephens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Peter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Fritschel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Joseph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Kovalik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Joseph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Giaime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Nergis</a:t>
            </a: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Mavalvala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Partha</a:t>
            </a: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Saha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Brett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Bochner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Brian Lantz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Julien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Sylvestre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Ryan Lawrence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Rana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Adhikari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Stefan Ballmer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Shourov</a:t>
            </a: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Chatterji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Keisuke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Goda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Joseph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Betzwiser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Laruent</a:t>
            </a: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latin typeface="Corbel" panose="020B0503020204020204"/>
              </a:rPr>
              <a:t>Ruet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Olga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Petrova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Thomas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Corbitt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Jackie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Villadsen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Lindy Blackburn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Nicolas Smith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Sheila Dwyer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Brett Shapiro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Shannon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Sankar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Chris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Wipf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Tomoki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Isogai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Eric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Oelker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Reed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Essick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Ryan Lynch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Aaron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Buikema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Nancy Aggarwal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William Yam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Hang Yu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Maggie </a:t>
            </a: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Tse</a:t>
            </a:r>
            <a:endParaRPr lang="en-US" sz="1500" b="1" dirty="0">
              <a:solidFill>
                <a:schemeClr val="bg1"/>
              </a:solidFill>
              <a:latin typeface="Corbel" panose="020B0503020204020204"/>
            </a:endParaRP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 err="1">
                <a:solidFill>
                  <a:schemeClr val="bg1"/>
                </a:solidFill>
                <a:latin typeface="Corbel" panose="020B0503020204020204"/>
              </a:rPr>
              <a:t>Haocun</a:t>
            </a: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 Yu</a:t>
            </a:r>
          </a:p>
          <a:p>
            <a:pPr marL="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en-US" sz="1500" b="1" dirty="0">
                <a:solidFill>
                  <a:schemeClr val="bg1"/>
                </a:solidFill>
                <a:latin typeface="Corbel" panose="020B0503020204020204"/>
              </a:rPr>
              <a:t>Hang Yu</a:t>
            </a:r>
          </a:p>
          <a:p>
            <a:pPr marL="0" indent="0">
              <a:buNone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029"/>
            <a:ext cx="533400" cy="57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4160" y="177433"/>
            <a:ext cx="1176595" cy="646331"/>
          </a:xfrm>
          <a:prstGeom prst="rect">
            <a:avLst/>
          </a:prstGeom>
          <a:solidFill>
            <a:srgbClr val="ED7D31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1968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7820" y="5836596"/>
            <a:ext cx="1176595" cy="646331"/>
          </a:xfrm>
          <a:prstGeom prst="rect">
            <a:avLst/>
          </a:prstGeom>
          <a:solidFill>
            <a:srgbClr val="ED7D31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2016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44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7108"/>
            <a:ext cx="10515600" cy="717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Faculty, Post-doc &amp;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1208"/>
            <a:ext cx="10515600" cy="4192810"/>
          </a:xfrm>
        </p:spPr>
        <p:txBody>
          <a:bodyPr numCol="4">
            <a:normAutofit fontScale="92500" lnSpcReduction="10000"/>
          </a:bodyPr>
          <a:lstStyle/>
          <a:p>
            <a:pPr marL="0" indent="0"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Nergis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Mavalvala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Erik </a:t>
            </a:r>
            <a:r>
              <a:rPr lang="en-US" sz="1500" dirty="0" err="1" smtClean="0">
                <a:solidFill>
                  <a:schemeClr val="bg1"/>
                </a:solidFill>
              </a:rPr>
              <a:t>Katsavounidis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Matthew Evans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Rainer Weiss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Peter Kramer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Peter </a:t>
            </a:r>
            <a:r>
              <a:rPr lang="en-US" sz="1500" dirty="0" err="1" smtClean="0">
                <a:solidFill>
                  <a:schemeClr val="bg1"/>
                </a:solidFill>
              </a:rPr>
              <a:t>Saulson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Daniel </a:t>
            </a:r>
            <a:r>
              <a:rPr lang="en-US" sz="1500" dirty="0" err="1" smtClean="0">
                <a:solidFill>
                  <a:schemeClr val="bg1"/>
                </a:solidFill>
              </a:rPr>
              <a:t>Sigg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Gabriela Gonzalez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Edward </a:t>
            </a:r>
            <a:r>
              <a:rPr lang="en-US" sz="1500" dirty="0" err="1" smtClean="0">
                <a:solidFill>
                  <a:schemeClr val="bg1"/>
                </a:solidFill>
              </a:rPr>
              <a:t>Daw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Pradeep Sarin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Laura </a:t>
            </a:r>
            <a:r>
              <a:rPr lang="en-US" sz="1500" dirty="0" err="1" smtClean="0">
                <a:solidFill>
                  <a:schemeClr val="bg1"/>
                </a:solidFill>
              </a:rPr>
              <a:t>Cadonati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Lisa </a:t>
            </a:r>
            <a:r>
              <a:rPr lang="en-US" sz="1500" dirty="0" err="1" smtClean="0">
                <a:solidFill>
                  <a:schemeClr val="bg1"/>
                </a:solidFill>
              </a:rPr>
              <a:t>Barsotti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Gregg Harry</a:t>
            </a:r>
          </a:p>
          <a:p>
            <a:pPr marL="0" indent="0"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Eugeniy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Mikhailov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Edith </a:t>
            </a:r>
            <a:r>
              <a:rPr lang="en-US" sz="1500" dirty="0" err="1" smtClean="0">
                <a:solidFill>
                  <a:schemeClr val="bg1"/>
                </a:solidFill>
              </a:rPr>
              <a:t>Innerhofer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Thomas </a:t>
            </a:r>
            <a:r>
              <a:rPr lang="en-US" sz="1500" dirty="0" err="1" smtClean="0">
                <a:solidFill>
                  <a:schemeClr val="bg1"/>
                </a:solidFill>
              </a:rPr>
              <a:t>Corbitt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Patrick </a:t>
            </a:r>
            <a:r>
              <a:rPr lang="en-US" sz="1500" dirty="0" err="1" smtClean="0">
                <a:solidFill>
                  <a:schemeClr val="bg1"/>
                </a:solidFill>
              </a:rPr>
              <a:t>Kwee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Ruslan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Vaulin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Fan Zhang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Brennan </a:t>
            </a:r>
            <a:r>
              <a:rPr lang="en-US" sz="1500" dirty="0" err="1" smtClean="0">
                <a:solidFill>
                  <a:schemeClr val="bg1"/>
                </a:solidFill>
              </a:rPr>
              <a:t>Hughey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Filippo </a:t>
            </a:r>
            <a:r>
              <a:rPr lang="en-US" sz="1500" dirty="0" err="1" smtClean="0">
                <a:solidFill>
                  <a:schemeClr val="bg1"/>
                </a:solidFill>
              </a:rPr>
              <a:t>Grimaldi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John Miller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Katherine Rawlins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Laura </a:t>
            </a:r>
            <a:r>
              <a:rPr lang="en-US" sz="1500" dirty="0" err="1" smtClean="0">
                <a:solidFill>
                  <a:schemeClr val="bg1"/>
                </a:solidFill>
              </a:rPr>
              <a:t>Cadonati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Tania </a:t>
            </a:r>
            <a:r>
              <a:rPr lang="en-US" sz="1500" dirty="0" err="1" smtClean="0">
                <a:solidFill>
                  <a:schemeClr val="bg1"/>
                </a:solidFill>
              </a:rPr>
              <a:t>Regimbau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Salvatore Vitale</a:t>
            </a:r>
          </a:p>
          <a:p>
            <a:pPr marL="0" indent="0">
              <a:buNone/>
            </a:pP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Sebastian </a:t>
            </a:r>
            <a:r>
              <a:rPr lang="en-US" sz="1500" dirty="0" err="1" smtClean="0">
                <a:solidFill>
                  <a:schemeClr val="bg1"/>
                </a:solidFill>
              </a:rPr>
              <a:t>Biscans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Slawek</a:t>
            </a:r>
            <a:r>
              <a:rPr lang="en-US" sz="1500" dirty="0" smtClean="0">
                <a:solidFill>
                  <a:schemeClr val="bg1"/>
                </a:solidFill>
              </a:rPr>
              <a:t> Gras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Adam </a:t>
            </a:r>
            <a:r>
              <a:rPr lang="en-US" sz="1500" dirty="0" err="1" smtClean="0">
                <a:solidFill>
                  <a:schemeClr val="bg1"/>
                </a:solidFill>
              </a:rPr>
              <a:t>Libson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Antonios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Kontos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Robert Lanza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Lee </a:t>
            </a:r>
            <a:r>
              <a:rPr lang="en-US" sz="1500" dirty="0" err="1" smtClean="0">
                <a:solidFill>
                  <a:schemeClr val="bg1"/>
                </a:solidFill>
              </a:rPr>
              <a:t>McCuller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Den </a:t>
            </a:r>
            <a:r>
              <a:rPr lang="en-US" sz="1500" dirty="0" err="1" smtClean="0">
                <a:solidFill>
                  <a:schemeClr val="bg1"/>
                </a:solidFill>
              </a:rPr>
              <a:t>Martynov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David Shoemaker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Paul </a:t>
            </a:r>
            <a:r>
              <a:rPr lang="en-US" sz="1500" dirty="0" err="1" smtClean="0">
                <a:solidFill>
                  <a:schemeClr val="bg1"/>
                </a:solidFill>
              </a:rPr>
              <a:t>Linsay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Yaron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Hefetz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Michael Burka</a:t>
            </a: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Peter </a:t>
            </a:r>
            <a:r>
              <a:rPr lang="en-US" sz="1500" dirty="0" err="1">
                <a:solidFill>
                  <a:schemeClr val="bg1"/>
                </a:solidFill>
              </a:rPr>
              <a:t>Fritschel</a:t>
            </a: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Richard </a:t>
            </a:r>
            <a:r>
              <a:rPr lang="en-US" sz="1500" dirty="0" err="1" smtClean="0">
                <a:solidFill>
                  <a:schemeClr val="bg1"/>
                </a:solidFill>
              </a:rPr>
              <a:t>Mittleman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Michael </a:t>
            </a:r>
            <a:r>
              <a:rPr lang="en-US" sz="1500" dirty="0" err="1" smtClean="0">
                <a:solidFill>
                  <a:schemeClr val="bg1"/>
                </a:solidFill>
              </a:rPr>
              <a:t>Zucker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Michele </a:t>
            </a:r>
            <a:r>
              <a:rPr lang="en-US" sz="1500" dirty="0" err="1" smtClean="0">
                <a:solidFill>
                  <a:schemeClr val="bg1"/>
                </a:solidFill>
              </a:rPr>
              <a:t>Zanolin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Ken Mason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Fabrice </a:t>
            </a:r>
            <a:r>
              <a:rPr lang="en-US" sz="1500" dirty="0" err="1" smtClean="0">
                <a:solidFill>
                  <a:schemeClr val="bg1"/>
                </a:solidFill>
              </a:rPr>
              <a:t>Matichard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Sebastian </a:t>
            </a:r>
            <a:r>
              <a:rPr lang="en-US" sz="1500" dirty="0" err="1" smtClean="0">
                <a:solidFill>
                  <a:schemeClr val="bg1"/>
                </a:solidFill>
              </a:rPr>
              <a:t>Biscans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John Miller</a:t>
            </a:r>
          </a:p>
          <a:p>
            <a:pPr marL="0" indent="0"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Slawek</a:t>
            </a:r>
            <a:r>
              <a:rPr lang="en-US" sz="1500" dirty="0" smtClean="0">
                <a:solidFill>
                  <a:schemeClr val="bg1"/>
                </a:solidFill>
              </a:rPr>
              <a:t> Gras</a:t>
            </a:r>
          </a:p>
          <a:p>
            <a:pPr marL="0" indent="0"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Satya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Mohapatra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 err="1" smtClean="0">
                <a:solidFill>
                  <a:schemeClr val="bg1"/>
                </a:solidFill>
              </a:rPr>
              <a:t>Junwei</a:t>
            </a:r>
            <a:r>
              <a:rPr lang="en-US" sz="1500" dirty="0" smtClean="0">
                <a:solidFill>
                  <a:schemeClr val="bg1"/>
                </a:solidFill>
              </a:rPr>
              <a:t> Cao</a:t>
            </a: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79" y="365125"/>
            <a:ext cx="533400" cy="57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0921" y="261480"/>
            <a:ext cx="1176595" cy="646331"/>
          </a:xfrm>
          <a:prstGeom prst="rect">
            <a:avLst/>
          </a:prstGeom>
          <a:solidFill>
            <a:srgbClr val="ED7D31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1968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1271" y="6042044"/>
            <a:ext cx="1176595" cy="646331"/>
          </a:xfrm>
          <a:prstGeom prst="rect">
            <a:avLst/>
          </a:prstGeom>
          <a:solidFill>
            <a:srgbClr val="ED7D31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2016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78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4455"/>
            <a:ext cx="10515600" cy="5090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Support Staff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txBody>
          <a:bodyPr numCol="3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Elizabeth Busch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Susan </a:t>
            </a:r>
            <a:r>
              <a:rPr lang="en-US" sz="2400" dirty="0" err="1">
                <a:solidFill>
                  <a:schemeClr val="bg1"/>
                </a:solidFill>
              </a:rPr>
              <a:t>Merullo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Jennifer Holder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Marie </a:t>
            </a:r>
            <a:r>
              <a:rPr lang="en-US" sz="2400" dirty="0" smtClean="0">
                <a:solidFill>
                  <a:schemeClr val="bg1"/>
                </a:solidFill>
              </a:rPr>
              <a:t>Woods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Tom </a:t>
            </a:r>
            <a:r>
              <a:rPr lang="en-US" sz="2400" dirty="0">
                <a:solidFill>
                  <a:schemeClr val="bg1"/>
                </a:solidFill>
              </a:rPr>
              <a:t>Evans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Keith Bayer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Fred Donovan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Charles Summers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Edward </a:t>
            </a:r>
            <a:r>
              <a:rPr lang="en-US" sz="2400" dirty="0" err="1" smtClean="0">
                <a:solidFill>
                  <a:schemeClr val="bg1"/>
                </a:solidFill>
              </a:rPr>
              <a:t>Kruzel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Ralph Burgess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Matthew Smith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Richard </a:t>
            </a:r>
            <a:r>
              <a:rPr lang="en-US" sz="2400" dirty="0" err="1" smtClean="0">
                <a:solidFill>
                  <a:schemeClr val="bg1"/>
                </a:solidFill>
              </a:rPr>
              <a:t>Benford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Jon Allen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Robert </a:t>
            </a:r>
            <a:r>
              <a:rPr lang="en-US" sz="2400" dirty="0" err="1" smtClean="0">
                <a:solidFill>
                  <a:schemeClr val="bg1"/>
                </a:solidFill>
              </a:rPr>
              <a:t>Laliberte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Fred Miller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Myron </a:t>
            </a:r>
            <a:r>
              <a:rPr lang="en-US" sz="2400" dirty="0" err="1" smtClean="0">
                <a:solidFill>
                  <a:schemeClr val="bg1"/>
                </a:solidFill>
              </a:rPr>
              <a:t>MacInnis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406"/>
            <a:ext cx="533400" cy="57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8202" y="298834"/>
            <a:ext cx="1176595" cy="646331"/>
          </a:xfrm>
          <a:prstGeom prst="rect">
            <a:avLst/>
          </a:prstGeom>
          <a:solidFill>
            <a:srgbClr val="ED7D31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1968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5905" y="5780565"/>
            <a:ext cx="1176595" cy="646331"/>
          </a:xfrm>
          <a:prstGeom prst="rect">
            <a:avLst/>
          </a:prstGeom>
          <a:solidFill>
            <a:srgbClr val="ED7D31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2016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11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ilding20-1024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464" y="967979"/>
            <a:ext cx="22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20    1980’s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3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s_dd_jf_1.5_me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88" y="2150308"/>
            <a:ext cx="3276600" cy="2171700"/>
          </a:xfrm>
          <a:prstGeom prst="rect">
            <a:avLst/>
          </a:prstGeom>
        </p:spPr>
      </p:pic>
      <p:pic>
        <p:nvPicPr>
          <p:cNvPr id="3" name="Picture 2" descr="pbk_one me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05" y="0"/>
            <a:ext cx="524162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7542" y="541713"/>
            <a:ext cx="3525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MIT 1.5 meter prototype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~ 1980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40763" y="4475793"/>
            <a:ext cx="2993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Jeff </a:t>
            </a:r>
            <a:r>
              <a:rPr lang="en-US" sz="1200" dirty="0" err="1" smtClean="0"/>
              <a:t>Livas</a:t>
            </a:r>
            <a:r>
              <a:rPr lang="en-US" sz="1200" dirty="0" smtClean="0"/>
              <a:t>   David Shoemaker  Daniel Dewey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689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ndt1985p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0"/>
            <a:ext cx="8710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2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qu00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079500"/>
            <a:ext cx="4654550" cy="4679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9489" y="6163097"/>
            <a:ext cx="553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Plaque in Kendall Square at location of F&amp;T Restaurant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00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25" y="159850"/>
            <a:ext cx="82296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6355" y="6411753"/>
            <a:ext cx="881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 Presidents at F&amp;T </a:t>
            </a:r>
            <a:r>
              <a:rPr lang="en-US" smtClean="0"/>
              <a:t>Celebration 2001            Charles Vest                            </a:t>
            </a:r>
            <a:r>
              <a:rPr lang="en-US" dirty="0" smtClean="0"/>
              <a:t>Paul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2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vgrp2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30" y="688851"/>
            <a:ext cx="6400800" cy="4512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7164" y="5603623"/>
            <a:ext cx="271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LIGO MIT GROUP ~ 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o-group010416_bv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84" y="88805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025" y="6408744"/>
            <a:ext cx="304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LIGO MIT GROUP 2016</a:t>
            </a:r>
            <a:endParaRPr lang="en-US" dirty="0"/>
          </a:p>
        </p:txBody>
      </p:sp>
      <p:pic>
        <p:nvPicPr>
          <p:cNvPr id="5" name="Picture 4" descr="LISA_BARSOTTI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39" y="2221163"/>
            <a:ext cx="1371600" cy="914400"/>
          </a:xfrm>
          <a:prstGeom prst="rect">
            <a:avLst/>
          </a:prstGeom>
        </p:spPr>
      </p:pic>
      <p:pic>
        <p:nvPicPr>
          <p:cNvPr id="6" name="Picture 5" descr="SALVATORE_VITALE_2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76" y="1670571"/>
            <a:ext cx="914400" cy="9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0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5658" y="1690688"/>
            <a:ext cx="10515600" cy="4351338"/>
          </a:xfrm>
        </p:spPr>
        <p:txBody>
          <a:bodyPr numCol="4">
            <a:normAutofit fontScale="92500" lnSpcReduction="10000"/>
          </a:bodyPr>
          <a:lstStyle/>
          <a:p>
            <a:pPr mar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Edwin Jacobs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Richard </a:t>
            </a:r>
            <a:r>
              <a:rPr lang="en-US" sz="1500" b="1" dirty="0" err="1" smtClean="0">
                <a:solidFill>
                  <a:schemeClr val="bg1"/>
                </a:solidFill>
              </a:rPr>
              <a:t>Sramek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Thomas Seddon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Michael </a:t>
            </a:r>
            <a:r>
              <a:rPr lang="en-US" sz="1500" b="1" dirty="0" err="1" smtClean="0">
                <a:solidFill>
                  <a:schemeClr val="bg1"/>
                </a:solidFill>
              </a:rPr>
              <a:t>Wandzilak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Patrick </a:t>
            </a:r>
            <a:r>
              <a:rPr lang="en-US" sz="1500" b="1" dirty="0" err="1" smtClean="0">
                <a:solidFill>
                  <a:schemeClr val="bg1"/>
                </a:solidFill>
              </a:rPr>
              <a:t>Wallen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Andrew </a:t>
            </a:r>
            <a:r>
              <a:rPr lang="en-US" sz="1500" b="1" dirty="0" err="1" smtClean="0">
                <a:solidFill>
                  <a:schemeClr val="bg1"/>
                </a:solidFill>
              </a:rPr>
              <a:t>Mazzella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Kingston Owens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Miles Wagner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Michael Gordon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Rosalind Waldron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Fred Ore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David </a:t>
            </a:r>
            <a:r>
              <a:rPr lang="en-US" sz="1500" b="1" dirty="0" err="1" smtClean="0">
                <a:solidFill>
                  <a:schemeClr val="bg1"/>
                </a:solidFill>
              </a:rPr>
              <a:t>Trivett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George </a:t>
            </a:r>
            <a:r>
              <a:rPr lang="en-US" sz="1500" b="1" dirty="0" err="1" smtClean="0">
                <a:solidFill>
                  <a:schemeClr val="bg1"/>
                </a:solidFill>
              </a:rPr>
              <a:t>Doerre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Michael </a:t>
            </a:r>
            <a:r>
              <a:rPr lang="en-US" sz="1500" b="1" dirty="0" err="1">
                <a:solidFill>
                  <a:schemeClr val="bg1"/>
                </a:solidFill>
              </a:rPr>
              <a:t>Feder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Edward </a:t>
            </a:r>
            <a:r>
              <a:rPr lang="en-US" sz="1500" b="1" dirty="0" err="1">
                <a:solidFill>
                  <a:schemeClr val="bg1"/>
                </a:solidFill>
              </a:rPr>
              <a:t>Hildum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Jeffrey </a:t>
            </a:r>
            <a:r>
              <a:rPr lang="en-US" sz="1500" b="1" dirty="0" err="1">
                <a:solidFill>
                  <a:schemeClr val="bg1"/>
                </a:solidFill>
              </a:rPr>
              <a:t>Livas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Christopher </a:t>
            </a:r>
            <a:r>
              <a:rPr lang="en-US" sz="1500" b="1" dirty="0" err="1">
                <a:solidFill>
                  <a:schemeClr val="bg1"/>
                </a:solidFill>
              </a:rPr>
              <a:t>Lozinski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James </a:t>
            </a:r>
            <a:r>
              <a:rPr lang="en-US" sz="1500" b="1" dirty="0" err="1">
                <a:solidFill>
                  <a:schemeClr val="bg1"/>
                </a:solidFill>
              </a:rPr>
              <a:t>Hordern</a:t>
            </a:r>
            <a:r>
              <a:rPr lang="en-US" sz="1500" b="1" dirty="0">
                <a:solidFill>
                  <a:schemeClr val="bg1"/>
                </a:solidFill>
              </a:rPr>
              <a:t> Jr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Martin Offutt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Seth Finkelstein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Gregory Tucker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Daniel Zachary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Paul </a:t>
            </a:r>
            <a:r>
              <a:rPr lang="en-US" sz="1500" b="1" dirty="0" err="1">
                <a:solidFill>
                  <a:schemeClr val="bg1"/>
                </a:solidFill>
              </a:rPr>
              <a:t>Kwiat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John Evans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Daniel J. Connelly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Heather Patrick</a:t>
            </a:r>
          </a:p>
          <a:p>
            <a:pPr marL="0" lvl="0" indent="0">
              <a:buNone/>
            </a:pPr>
            <a:r>
              <a:rPr lang="en-US" sz="1500" b="1" dirty="0" smtClean="0">
                <a:solidFill>
                  <a:schemeClr val="bg1"/>
                </a:solidFill>
              </a:rPr>
              <a:t>John </a:t>
            </a:r>
            <a:r>
              <a:rPr lang="en-US" sz="1500" b="1" dirty="0" err="1">
                <a:solidFill>
                  <a:schemeClr val="bg1"/>
                </a:solidFill>
              </a:rPr>
              <a:t>Mruz</a:t>
            </a:r>
            <a:r>
              <a:rPr lang="en-US" sz="1500" b="1" dirty="0">
                <a:solidFill>
                  <a:schemeClr val="bg1"/>
                </a:solidFill>
              </a:rPr>
              <a:t> Jr</a:t>
            </a:r>
          </a:p>
          <a:p>
            <a:pPr marL="0" lvl="0" indent="0">
              <a:buNone/>
            </a:pPr>
            <a:r>
              <a:rPr lang="en-US" sz="1500" b="1" dirty="0" err="1">
                <a:solidFill>
                  <a:schemeClr val="bg1"/>
                </a:solidFill>
              </a:rPr>
              <a:t>Yaser</a:t>
            </a:r>
            <a:r>
              <a:rPr lang="en-US" sz="1500" b="1" dirty="0">
                <a:solidFill>
                  <a:schemeClr val="bg1"/>
                </a:solidFill>
              </a:rPr>
              <a:t> Abdel </a:t>
            </a:r>
            <a:r>
              <a:rPr lang="en-US" sz="1500" b="1" dirty="0" err="1">
                <a:solidFill>
                  <a:schemeClr val="bg1"/>
                </a:solidFill>
              </a:rPr>
              <a:t>Rehem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500" b="1" dirty="0" err="1">
                <a:solidFill>
                  <a:schemeClr val="bg1"/>
                </a:solidFill>
              </a:rPr>
              <a:t>Eri</a:t>
            </a:r>
            <a:r>
              <a:rPr lang="en-US" sz="1500" b="1" dirty="0">
                <a:solidFill>
                  <a:schemeClr val="bg1"/>
                </a:solidFill>
              </a:rPr>
              <a:t> Izawa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Brian Lantz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Sarah Veatch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Robert Bennett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Phil </a:t>
            </a:r>
            <a:r>
              <a:rPr lang="en-US" sz="1500" b="1" dirty="0" err="1">
                <a:solidFill>
                  <a:schemeClr val="bg1"/>
                </a:solidFill>
              </a:rPr>
              <a:t>Marfuta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Blair Connelly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Andrew Thomas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Caryn Bullard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Jason </a:t>
            </a:r>
            <a:r>
              <a:rPr lang="en-US" sz="1500" b="1" dirty="0" err="1">
                <a:solidFill>
                  <a:schemeClr val="bg1"/>
                </a:solidFill>
              </a:rPr>
              <a:t>Pelc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Alex </a:t>
            </a:r>
            <a:r>
              <a:rPr lang="en-US" sz="1500" b="1" dirty="0" err="1">
                <a:solidFill>
                  <a:schemeClr val="bg1"/>
                </a:solidFill>
              </a:rPr>
              <a:t>Krull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Emily Davis</a:t>
            </a:r>
          </a:p>
          <a:p>
            <a:pPr marL="0" lv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Rafael </a:t>
            </a:r>
            <a:r>
              <a:rPr lang="en-US" sz="1500" b="1" dirty="0" smtClean="0">
                <a:solidFill>
                  <a:schemeClr val="bg1"/>
                </a:solidFill>
              </a:rPr>
              <a:t>Cervantes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Sarah Ackley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Cassi Hunt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Sharon Rapaport</a:t>
            </a:r>
          </a:p>
          <a:p>
            <a:pPr marL="0" indent="0">
              <a:buNone/>
            </a:pPr>
            <a:r>
              <a:rPr lang="en-US" sz="1500" b="1" dirty="0" err="1">
                <a:solidFill>
                  <a:schemeClr val="bg1"/>
                </a:solidFill>
              </a:rPr>
              <a:t>Natania</a:t>
            </a:r>
            <a:r>
              <a:rPr lang="en-US" sz="1500" b="1" dirty="0">
                <a:solidFill>
                  <a:schemeClr val="bg1"/>
                </a:solidFill>
              </a:rPr>
              <a:t> Antler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David Kelley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Nick Hunter-Jones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Tamara </a:t>
            </a:r>
            <a:r>
              <a:rPr lang="en-US" sz="1500" b="1" dirty="0" err="1">
                <a:solidFill>
                  <a:schemeClr val="bg1"/>
                </a:solidFill>
              </a:rPr>
              <a:t>Dordevic</a:t>
            </a:r>
            <a:endParaRPr lang="en-US" sz="1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Matthew </a:t>
            </a:r>
            <a:r>
              <a:rPr lang="en-US" sz="1500" b="1" dirty="0" err="1">
                <a:solidFill>
                  <a:schemeClr val="bg1"/>
                </a:solidFill>
              </a:rPr>
              <a:t>Heising</a:t>
            </a:r>
            <a:endParaRPr lang="en-US" sz="1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Nicolas Brown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Camilo </a:t>
            </a:r>
            <a:r>
              <a:rPr lang="en-US" sz="1500" b="1" dirty="0" err="1">
                <a:solidFill>
                  <a:schemeClr val="bg1"/>
                </a:solidFill>
              </a:rPr>
              <a:t>Cela</a:t>
            </a:r>
            <a:r>
              <a:rPr lang="en-US" sz="1500" b="1" dirty="0">
                <a:solidFill>
                  <a:schemeClr val="bg1"/>
                </a:solidFill>
              </a:rPr>
              <a:t> Lopez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Tanner Trickle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Matt Hagan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Sam Jacobs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Sam Moore</a:t>
            </a:r>
          </a:p>
          <a:p>
            <a:pPr marL="0" lv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027907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Undergraduates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407"/>
            <a:ext cx="533400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2174" y="158755"/>
            <a:ext cx="1176595" cy="646331"/>
          </a:xfrm>
          <a:prstGeom prst="rect">
            <a:avLst/>
          </a:prstGeom>
          <a:solidFill>
            <a:srgbClr val="ED7D31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1968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8542" y="5718178"/>
            <a:ext cx="1176595" cy="646331"/>
          </a:xfrm>
          <a:prstGeom prst="rect">
            <a:avLst/>
          </a:prstGeom>
          <a:solidFill>
            <a:srgbClr val="ED7D31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2016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59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429</Words>
  <Application>Microsoft Macintosh PowerPoint</Application>
  <PresentationFormat>Custom</PresentationFormat>
  <Paragraphs>215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ORIGINS OF LIGO AT 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Undergraduates</vt:lpstr>
      <vt:lpstr>Graduate MS and PhD</vt:lpstr>
      <vt:lpstr>Faculty, Post-doc &amp; Staff</vt:lpstr>
      <vt:lpstr>Support Staff</vt:lpstr>
    </vt:vector>
  </TitlesOfParts>
  <Company>Massachusetts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Undergraduates</dc:title>
  <dc:creator>Marie</dc:creator>
  <cp:lastModifiedBy>R. weiss</cp:lastModifiedBy>
  <cp:revision>22</cp:revision>
  <dcterms:created xsi:type="dcterms:W3CDTF">2016-02-05T17:42:32Z</dcterms:created>
  <dcterms:modified xsi:type="dcterms:W3CDTF">2016-02-18T21:59:40Z</dcterms:modified>
</cp:coreProperties>
</file>