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63" r:id="rId3"/>
    <p:sldId id="356" r:id="rId4"/>
    <p:sldId id="336" r:id="rId5"/>
    <p:sldId id="284" r:id="rId6"/>
    <p:sldId id="287" r:id="rId7"/>
    <p:sldId id="266" r:id="rId8"/>
    <p:sldId id="269" r:id="rId9"/>
    <p:sldId id="293" r:id="rId10"/>
    <p:sldId id="292" r:id="rId11"/>
    <p:sldId id="339" r:id="rId12"/>
    <p:sldId id="340" r:id="rId13"/>
    <p:sldId id="334" r:id="rId14"/>
    <p:sldId id="335" r:id="rId15"/>
    <p:sldId id="360" r:id="rId16"/>
    <p:sldId id="344" r:id="rId17"/>
    <p:sldId id="345" r:id="rId18"/>
    <p:sldId id="346" r:id="rId19"/>
    <p:sldId id="318" r:id="rId20"/>
    <p:sldId id="257" r:id="rId21"/>
    <p:sldId id="262" r:id="rId22"/>
    <p:sldId id="391" r:id="rId23"/>
    <p:sldId id="361" r:id="rId24"/>
    <p:sldId id="314" r:id="rId25"/>
    <p:sldId id="309" r:id="rId26"/>
    <p:sldId id="259" r:id="rId27"/>
    <p:sldId id="351" r:id="rId28"/>
    <p:sldId id="352" r:id="rId29"/>
    <p:sldId id="353" r:id="rId30"/>
    <p:sldId id="3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3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D63F9-316D-7641-980B-5DC673CDC5F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888B7-86D7-5846-B157-EF4ABA7C6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7701-7A4B-D942-A79D-11C1AE990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D2ACA-8FB6-B040-BCBF-DF6638992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F3102-23E4-EC41-B7BC-F9A15940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56146-56CA-094D-B979-64B66728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CBC8-A534-8F40-A385-7DBC3BBC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63A7-C819-A24F-A8FC-17FDF284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7B70E-9AA4-CF45-A907-A780B7CCF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8A1A3-D9ED-CF4D-95CD-E03435AF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CE491-54B4-6343-92BA-B75E1AD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A5B47-4EA0-EC49-947B-12CA02F9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303F4-9FBA-294E-97F4-F9E2810D4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2B458-FD31-1D49-AD4E-8846C0347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89F8A-7284-0F4C-9A37-6B04499D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A56C-2B57-C346-B468-E253B819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7C14-78D5-8E46-92EC-02C8DAB5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ED20-A22E-844E-9B4E-E293ADC4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CB1D-22EF-F843-8206-DA9FC9B4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64A5-29F0-CB4F-8778-183DCBE0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E4F4-50F7-F440-B8FA-073F5490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07FD-2460-6D46-8D26-AE77DF8C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6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60AB-C580-C44D-A0B5-C5F384C5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C6AF-041A-224D-8083-EB3F2D76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32FDB-2F01-4F42-90AD-5382EF45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4679E-D550-8940-8585-7F86CA6D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6EBE1-41D5-FB4F-B258-E680B006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F6DB-F4BB-8449-A81B-FB352245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FF7C-FF7F-E444-B0C7-2F881D974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ABF53-EE9C-EC49-8A1C-159E58555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CBB84-F3DF-C145-AB81-776387A0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FCDF6-5A9F-2D4B-859E-8303E848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F6408-45F8-5344-A9C6-150D3E0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D01F-BC34-6849-AD2B-A1E965D1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9A42E-F0C9-E344-BEFC-05CDFC2F2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6AA37-DA34-CA4A-9232-4BC202683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C5BD9-48C6-484E-A389-133825F77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0D2C4-F433-D04A-B1BA-48AD9411E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402FB-C55E-D746-BCF6-BC2DC34C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015F6-E4DA-7B40-8E09-49F58827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F2E57-5D6D-8F4C-A91A-B40B8BBB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D040-4CAB-474A-8DF7-379DA55B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6E631-B350-AD4D-B00E-6F9C652E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2A445-FD5D-5840-AFBF-3ECD0E79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15AE8-47DA-164B-B501-E7303A3F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26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C00B8-8A72-5447-B63B-91456556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C5BE4-0ACE-3A4D-A721-23EA98CA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A727D-2F7F-7A4D-B508-B711146A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CBFD-4724-F645-95A3-A37CD058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56F1D-AB09-B644-B008-51C6A86E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F338E-2690-414A-98AD-C6C523FD8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BF5A1-7A9A-3E4F-BA28-FA527837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FA4B4-581A-7647-A5B4-9BD4C880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10ACD-C6D3-014F-ABDA-1E313378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AF2D-0689-7B41-8E06-CC32A17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349DE-ABA0-3741-B983-8E9BD80CB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CB1D5-63D0-4D45-8D65-BC117A99B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B0523-2693-794C-A356-021AA504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5503-8112-3F46-9406-0D4E88A0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3407-23C9-AD41-8470-A66CCD24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1F7EF-06E4-2B43-AD6D-BFF823E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6B6DF-41C0-CD42-B058-A6376706D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F251-4A1C-3744-B61A-2C6BE86DE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F1D7D-E02D-B341-841E-ABC1CB0A785A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0FB9-0C0F-1F4B-8662-608E576A9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D140B-D867-724B-A009-FF20B564F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D2C73-8BF9-984E-AB12-598C918F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9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0.emf"/><Relationship Id="rId3" Type="http://schemas.openxmlformats.org/officeDocument/2006/relationships/image" Target="../media/image32.emf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4.jpg"/><Relationship Id="rId5" Type="http://schemas.openxmlformats.org/officeDocument/2006/relationships/image" Target="../media/image27.emf"/><Relationship Id="rId15" Type="http://schemas.openxmlformats.org/officeDocument/2006/relationships/image" Target="../media/image31.emf"/><Relationship Id="rId10" Type="http://schemas.openxmlformats.org/officeDocument/2006/relationships/image" Target="../media/image3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40E1-E7BD-6E4B-BE11-64E2137A4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454" y="802887"/>
            <a:ext cx="9144000" cy="18149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The Beginning of Gravitational Wave Astronomy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1A55B-D180-6E48-BA3E-FCAA493FB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571" y="3367862"/>
            <a:ext cx="9144000" cy="2943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R. Weiss, MIT on behalf of the LIGO and VIRGO Scientific Collaborations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CTA Symposium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Bologna, Italy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6, 2019</a:t>
            </a:r>
          </a:p>
        </p:txBody>
      </p:sp>
    </p:spTree>
    <p:extLst>
      <p:ext uri="{BB962C8B-B14F-4D97-AF65-F5344CB8AC3E}">
        <p14:creationId xmlns:p14="http://schemas.microsoft.com/office/powerpoint/2010/main" val="2432964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_Split_v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64" y="406091"/>
            <a:ext cx="6400800" cy="62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0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428" y="104039"/>
            <a:ext cx="8229600" cy="976435"/>
          </a:xfrm>
        </p:spPr>
        <p:txBody>
          <a:bodyPr>
            <a:normAutofit/>
          </a:bodyPr>
          <a:lstStyle/>
          <a:p>
            <a:r>
              <a:rPr lang="en-US" sz="3200" dirty="0"/>
              <a:t>Results of O1 and O2 run announced June 1,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4072" y="1198424"/>
            <a:ext cx="27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m1=36, m2= 29, </a:t>
            </a:r>
            <a:r>
              <a:rPr lang="en-US" dirty="0" err="1"/>
              <a:t>Δm</a:t>
            </a:r>
            <a:r>
              <a:rPr lang="en-US" dirty="0"/>
              <a:t>=3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4072" y="2714704"/>
            <a:ext cx="247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m1=23, m2= 13, </a:t>
            </a:r>
            <a:r>
              <a:rPr lang="en-US" dirty="0" err="1"/>
              <a:t>Δm</a:t>
            </a:r>
            <a:r>
              <a:rPr lang="en-US" dirty="0"/>
              <a:t>=1.5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8725" y="3825713"/>
            <a:ext cx="253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m1=14.2, m2= 7.5, </a:t>
            </a:r>
            <a:r>
              <a:rPr lang="en-US" dirty="0" err="1"/>
              <a:t>Δm</a:t>
            </a:r>
            <a:r>
              <a:rPr lang="en-US" dirty="0"/>
              <a:t>=1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1200" y="1516180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if at 1 au</a:t>
            </a:r>
          </a:p>
          <a:p>
            <a:r>
              <a:rPr lang="en-US" dirty="0">
                <a:solidFill>
                  <a:srgbClr val="0000FF"/>
                </a:solidFill>
              </a:rPr>
              <a:t>h ~10</a:t>
            </a:r>
            <a:r>
              <a:rPr lang="en-US" baseline="30000" dirty="0">
                <a:solidFill>
                  <a:srgbClr val="0000FF"/>
                </a:solidFill>
              </a:rPr>
              <a:t>-6</a:t>
            </a:r>
          </a:p>
          <a:p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baseline="-25000" dirty="0" err="1">
                <a:solidFill>
                  <a:srgbClr val="0000FF"/>
                </a:solidFill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~ 10</a:t>
            </a:r>
            <a:r>
              <a:rPr lang="en-US" baseline="30000" dirty="0">
                <a:solidFill>
                  <a:srgbClr val="0000FF"/>
                </a:solidFill>
              </a:rPr>
              <a:t>25</a:t>
            </a:r>
            <a:r>
              <a:rPr lang="en-US" dirty="0">
                <a:solidFill>
                  <a:srgbClr val="0000FF"/>
                </a:solidFill>
              </a:rPr>
              <a:t> w/m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reconstruction_compari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25" y="1001838"/>
            <a:ext cx="6400800" cy="5738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18725" y="5037719"/>
            <a:ext cx="246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m1=31,  m2= 19,   </a:t>
            </a:r>
            <a:r>
              <a:rPr lang="en-US" dirty="0" err="1"/>
              <a:t>Δm</a:t>
            </a:r>
            <a:r>
              <a:rPr lang="en-US" dirty="0"/>
              <a:t>=2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4006" y="6047289"/>
            <a:ext cx="27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masses in source frame</a:t>
            </a:r>
          </a:p>
        </p:txBody>
      </p:sp>
    </p:spTree>
    <p:extLst>
      <p:ext uri="{BB962C8B-B14F-4D97-AF65-F5344CB8AC3E}">
        <p14:creationId xmlns:p14="http://schemas.microsoft.com/office/powerpoint/2010/main" val="291549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o_lho_vrgo_signa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29" y="327853"/>
            <a:ext cx="5486400" cy="3138016"/>
          </a:xfrm>
          <a:prstGeom prst="rect">
            <a:avLst/>
          </a:prstGeom>
        </p:spPr>
      </p:pic>
      <p:pic>
        <p:nvPicPr>
          <p:cNvPr id="5" name="Picture 4" descr="localiz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59" y="3846788"/>
            <a:ext cx="5486400" cy="2471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8060" y="6318682"/>
            <a:ext cx="384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Localization on sky and distance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7835" y="1108239"/>
            <a:ext cx="268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Triple coincidence</a:t>
            </a:r>
          </a:p>
          <a:p>
            <a:r>
              <a:rPr lang="en-US" sz="2400" dirty="0"/>
              <a:t>GW 170814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2369" y="4003476"/>
            <a:ext cx="151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1 </a:t>
            </a:r>
            <a:r>
              <a:rPr lang="en-US" dirty="0"/>
              <a:t> = 30 </a:t>
            </a:r>
          </a:p>
          <a:p>
            <a:r>
              <a:rPr lang="en-US" dirty="0"/>
              <a:t>M</a:t>
            </a:r>
            <a:r>
              <a:rPr lang="en-US" baseline="-25000" dirty="0"/>
              <a:t>2</a:t>
            </a:r>
            <a:r>
              <a:rPr lang="en-US" dirty="0"/>
              <a:t> = 25</a:t>
            </a:r>
          </a:p>
          <a:p>
            <a:r>
              <a:rPr lang="en-US" dirty="0"/>
              <a:t>ΔM = 2.7</a:t>
            </a:r>
          </a:p>
          <a:p>
            <a:r>
              <a:rPr lang="en-US" baseline="-25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5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ns_grb_paper_v2 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7963" r="7734" b="22777"/>
          <a:stretch/>
        </p:blipFill>
        <p:spPr>
          <a:xfrm>
            <a:off x="3327400" y="355601"/>
            <a:ext cx="5943600" cy="6007855"/>
          </a:xfrm>
          <a:prstGeom prst="rect">
            <a:avLst/>
          </a:prstGeom>
        </p:spPr>
      </p:pic>
      <p:pic>
        <p:nvPicPr>
          <p:cNvPr id="2" name="m=3sh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100" y="5550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 Shot 2017-10-18 at 5.2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037" y="589578"/>
            <a:ext cx="8625926" cy="56788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089900" y="45720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NGC4493</a:t>
            </a:r>
          </a:p>
        </p:txBody>
      </p:sp>
    </p:spTree>
    <p:extLst>
      <p:ext uri="{BB962C8B-B14F-4D97-AF65-F5344CB8AC3E}">
        <p14:creationId xmlns:p14="http://schemas.microsoft.com/office/powerpoint/2010/main" val="182493051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1 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3703" r="7501" b="11358"/>
          <a:stretch/>
        </p:blipFill>
        <p:spPr>
          <a:xfrm>
            <a:off x="3549295" y="577354"/>
            <a:ext cx="5486400" cy="52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TP@50_Reddy 13 copy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1"/>
            <a:ext cx="9144000" cy="4567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636" y="283228"/>
            <a:ext cx="5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Origin of the elements</a:t>
            </a:r>
          </a:p>
        </p:txBody>
      </p:sp>
    </p:spTree>
    <p:extLst>
      <p:ext uri="{BB962C8B-B14F-4D97-AF65-F5344CB8AC3E}">
        <p14:creationId xmlns:p14="http://schemas.microsoft.com/office/powerpoint/2010/main" val="339671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ns_h0_final 8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384300"/>
            <a:ext cx="6146800" cy="408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3500" y="5715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constant measurement: Galaxy z and distance from GW amplitude</a:t>
            </a:r>
          </a:p>
        </p:txBody>
      </p:sp>
    </p:spTree>
    <p:extLst>
      <p:ext uri="{BB962C8B-B14F-4D97-AF65-F5344CB8AC3E}">
        <p14:creationId xmlns:p14="http://schemas.microsoft.com/office/powerpoint/2010/main" val="137605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ns_final_092617 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009"/>
            <a:ext cx="6858000" cy="3084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8535" y="120494"/>
            <a:ext cx="646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Neutron Star Tidal Distortion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202804"/>
              </p:ext>
            </p:extLst>
          </p:nvPr>
        </p:nvGraphicFramePr>
        <p:xfrm>
          <a:off x="6921500" y="57785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4" imgW="127000" imgH="203200" progId="Equation.DSMT4">
                  <p:embed/>
                </p:oleObj>
              </mc:Choice>
              <mc:Fallback>
                <p:oleObj name="Equation" r:id="rId4" imgW="127000" imgH="203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1500" y="57785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642361"/>
              </p:ext>
            </p:extLst>
          </p:nvPr>
        </p:nvGraphicFramePr>
        <p:xfrm>
          <a:off x="6921500" y="57785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6" imgW="127000" imgH="203200" progId="Equation.DSMT4">
                  <p:embed/>
                </p:oleObj>
              </mc:Choice>
              <mc:Fallback>
                <p:oleObj name="Equation" r:id="rId6" imgW="127000" imgH="203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1500" y="57785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885348"/>
              </p:ext>
            </p:extLst>
          </p:nvPr>
        </p:nvGraphicFramePr>
        <p:xfrm>
          <a:off x="8766592" y="818237"/>
          <a:ext cx="1447800" cy="664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8" imgW="990600" imgH="508000" progId="Equation.DSMT4">
                  <p:embed/>
                </p:oleObj>
              </mc:Choice>
              <mc:Fallback>
                <p:oleObj name="Equation" r:id="rId8" imgW="990600" imgH="508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66592" y="818237"/>
                        <a:ext cx="1447800" cy="664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66593" y="1482869"/>
            <a:ext cx="158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tidal distortion</a:t>
            </a:r>
          </a:p>
        </p:txBody>
      </p:sp>
      <p:pic>
        <p:nvPicPr>
          <p:cNvPr id="8" name="Picture 7" descr="tidal_distortion_crop_reddy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98259"/>
            <a:ext cx="9144000" cy="2305472"/>
          </a:xfrm>
          <a:prstGeom prst="rect">
            <a:avLst/>
          </a:prstGeom>
        </p:spPr>
      </p:pic>
      <p:pic>
        <p:nvPicPr>
          <p:cNvPr id="9" name="Picture 8" descr="Poly-high-mass-45_fig3-150x15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41" y="2129495"/>
            <a:ext cx="1905000" cy="19050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119648"/>
              </p:ext>
            </p:extLst>
          </p:nvPr>
        </p:nvGraphicFramePr>
        <p:xfrm>
          <a:off x="6934200" y="52070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12" imgW="127000" imgH="203200" progId="Equation.DSMT4">
                  <p:embed/>
                </p:oleObj>
              </mc:Choice>
              <mc:Fallback>
                <p:oleObj name="Equation" r:id="rId12" imgW="127000" imgH="203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34200" y="5207000"/>
                        <a:ext cx="127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630549"/>
              </p:ext>
            </p:extLst>
          </p:nvPr>
        </p:nvGraphicFramePr>
        <p:xfrm>
          <a:off x="2756341" y="6094006"/>
          <a:ext cx="973961" cy="30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14" imgW="533400" imgH="165100" progId="Equation.DSMT4">
                  <p:embed/>
                </p:oleObj>
              </mc:Choice>
              <mc:Fallback>
                <p:oleObj name="Equation" r:id="rId14" imgW="533400" imgH="165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56341" y="6094006"/>
                        <a:ext cx="973961" cy="30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23002" y="950184"/>
            <a:ext cx="10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1701" y="950184"/>
            <a:ext cx="123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spin</a:t>
            </a:r>
          </a:p>
        </p:txBody>
      </p:sp>
    </p:spTree>
    <p:extLst>
      <p:ext uri="{BB962C8B-B14F-4D97-AF65-F5344CB8AC3E}">
        <p14:creationId xmlns:p14="http://schemas.microsoft.com/office/powerpoint/2010/main" val="3286984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1743" y="924320"/>
            <a:ext cx="30015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Binary neutron star spectroscopy</a:t>
            </a:r>
          </a:p>
        </p:txBody>
      </p:sp>
      <p:pic>
        <p:nvPicPr>
          <p:cNvPr id="3" name="Picture 2" descr="post_merger_gw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1" y="1694684"/>
            <a:ext cx="5486400" cy="3102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1" y="5002506"/>
            <a:ext cx="46256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S.Bose,K.Chakravarti</a:t>
            </a:r>
            <a:r>
              <a:rPr lang="en-US" sz="1050" dirty="0"/>
              <a:t>, </a:t>
            </a:r>
            <a:r>
              <a:rPr lang="en-US" sz="1050" dirty="0" err="1"/>
              <a:t>L.Rezzolla</a:t>
            </a:r>
            <a:r>
              <a:rPr lang="en-US" sz="1050" dirty="0"/>
              <a:t>, B.S. </a:t>
            </a:r>
            <a:r>
              <a:rPr lang="en-US" sz="1050" dirty="0" err="1"/>
              <a:t>Sathyaprakash</a:t>
            </a:r>
            <a:r>
              <a:rPr lang="en-US" sz="1050" dirty="0"/>
              <a:t>, K. </a:t>
            </a:r>
            <a:r>
              <a:rPr lang="en-US" sz="1050" dirty="0" err="1"/>
              <a:t>Takami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26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533" y="593956"/>
            <a:ext cx="8229600" cy="212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Einstein 1916 and 1918</a:t>
            </a:r>
          </a:p>
          <a:p>
            <a:pPr lvl="1"/>
            <a:r>
              <a:rPr lang="en-US" dirty="0"/>
              <a:t>Sources: non-spherically symmetric accelerated masses</a:t>
            </a:r>
          </a:p>
          <a:p>
            <a:pPr lvl="1"/>
            <a:r>
              <a:rPr lang="en-US" dirty="0"/>
              <a:t>Kinematics: </a:t>
            </a:r>
          </a:p>
          <a:p>
            <a:pPr lvl="2"/>
            <a:r>
              <a:rPr lang="en-US" sz="1800" dirty="0"/>
              <a:t>propagate at speed of light</a:t>
            </a:r>
          </a:p>
          <a:p>
            <a:pPr lvl="2"/>
            <a:r>
              <a:rPr lang="en-US" sz="1800" dirty="0"/>
              <a:t>transverse waves</a:t>
            </a:r>
            <a:r>
              <a:rPr lang="en-US" dirty="0"/>
              <a:t>,</a:t>
            </a:r>
            <a:r>
              <a:rPr lang="en-US" sz="1800" dirty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3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63181-008B-704A-B460-9729ECA2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085850"/>
            <a:ext cx="0" cy="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DABF7-A6C2-564C-8A0E-DE7897D1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17" y="539440"/>
            <a:ext cx="8229600" cy="59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3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98ABC-573C-B044-B446-B8B125A8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94" y="502419"/>
            <a:ext cx="7373597" cy="54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4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8D70E-C2EF-F04B-BC7D-55E580F6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1" y="176251"/>
            <a:ext cx="6400800" cy="64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692150"/>
            <a:ext cx="8229600" cy="590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100" y="33551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 of universe                          years            hours    minutes   1/10 to 1/1000 sec  </a:t>
            </a:r>
          </a:p>
        </p:txBody>
      </p:sp>
    </p:spTree>
    <p:extLst>
      <p:ext uri="{BB962C8B-B14F-4D97-AF65-F5344CB8AC3E}">
        <p14:creationId xmlns:p14="http://schemas.microsoft.com/office/powerpoint/2010/main" val="1255895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1800" y="2743201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4019746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73" y="0"/>
            <a:ext cx="6400800" cy="68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5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roxbury_latin_final_Page_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37" y="865587"/>
            <a:ext cx="6841331" cy="5126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7FDC1-BF1C-C242-B7CC-CD8851C7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5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181"/>
            <a:ext cx="8229600" cy="442914"/>
          </a:xfrm>
        </p:spPr>
        <p:txBody>
          <a:bodyPr>
            <a:normAutofit fontScale="90000"/>
          </a:bodyPr>
          <a:lstStyle/>
          <a:p>
            <a:r>
              <a:rPr lang="en-US" dirty="0"/>
              <a:t>LISA Pathfinder</a:t>
            </a:r>
          </a:p>
        </p:txBody>
      </p:sp>
      <p:pic>
        <p:nvPicPr>
          <p:cNvPr id="5" name="Picture 4" descr="LISA_Pathfinder_launch_composite_at_IABG_s_space_test_cen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1896"/>
            <a:ext cx="9144000" cy="6086104"/>
          </a:xfrm>
          <a:prstGeom prst="rect">
            <a:avLst/>
          </a:prstGeom>
        </p:spPr>
      </p:pic>
      <p:pic>
        <p:nvPicPr>
          <p:cNvPr id="6" name="Picture 5" descr="lisa_pathfinder_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103"/>
            <a:ext cx="3289300" cy="2463800"/>
          </a:xfrm>
          <a:prstGeom prst="rect">
            <a:avLst/>
          </a:prstGeom>
        </p:spPr>
      </p:pic>
      <p:pic>
        <p:nvPicPr>
          <p:cNvPr id="7" name="Picture 6" descr="_85366903_lpf5_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79365"/>
            <a:ext cx="3657600" cy="2432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6800" y="5782414"/>
            <a:ext cx="28321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Launched 12/03/2015</a:t>
            </a:r>
          </a:p>
          <a:p>
            <a:r>
              <a:rPr lang="en-US" dirty="0"/>
              <a:t>At L1, masses released</a:t>
            </a:r>
          </a:p>
          <a:p>
            <a:r>
              <a:rPr lang="en-US" dirty="0"/>
              <a:t>Passed acceleration tests</a:t>
            </a:r>
          </a:p>
          <a:p>
            <a:r>
              <a:rPr lang="en-US" dirty="0"/>
              <a:t>Next, thruster tests</a:t>
            </a:r>
          </a:p>
          <a:p>
            <a:r>
              <a:rPr lang="en-US" dirty="0"/>
              <a:t>PRL article in prep</a:t>
            </a:r>
          </a:p>
        </p:txBody>
      </p:sp>
    </p:spTree>
    <p:extLst>
      <p:ext uri="{BB962C8B-B14F-4D97-AF65-F5344CB8AC3E}">
        <p14:creationId xmlns:p14="http://schemas.microsoft.com/office/powerpoint/2010/main" val="735677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15" y="719960"/>
            <a:ext cx="7315200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9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improv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93" y="834073"/>
            <a:ext cx="8968321" cy="44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5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533" y="593956"/>
            <a:ext cx="8229600" cy="212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Einstein 1916 and 1918</a:t>
            </a:r>
          </a:p>
          <a:p>
            <a:pPr lvl="1"/>
            <a:r>
              <a:rPr lang="en-US" dirty="0"/>
              <a:t>Sources: non-spherically symmetric accelerated masses</a:t>
            </a:r>
          </a:p>
          <a:p>
            <a:pPr lvl="1"/>
            <a:r>
              <a:rPr lang="en-US" dirty="0"/>
              <a:t>Kinematics: </a:t>
            </a:r>
          </a:p>
          <a:p>
            <a:pPr lvl="2"/>
            <a:r>
              <a:rPr lang="en-US" sz="1800" dirty="0"/>
              <a:t>propagate at speed of light</a:t>
            </a:r>
          </a:p>
          <a:p>
            <a:pPr lvl="2"/>
            <a:r>
              <a:rPr lang="en-US" sz="1800" dirty="0"/>
              <a:t>transverse waves</a:t>
            </a:r>
            <a:r>
              <a:rPr lang="en-US" dirty="0"/>
              <a:t>,</a:t>
            </a:r>
            <a:r>
              <a:rPr lang="en-US" sz="1800" dirty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3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02610-880D-BA49-B47F-F50CC98F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2960"/>
            <a:ext cx="9144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5399"/>
            <a:ext cx="8229600" cy="1168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The measurement challenge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419536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198272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00625"/>
              </p:ext>
            </p:extLst>
          </p:nvPr>
        </p:nvGraphicFramePr>
        <p:xfrm>
          <a:off x="5842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540987"/>
              </p:ext>
            </p:extLst>
          </p:nvPr>
        </p:nvGraphicFramePr>
        <p:xfrm>
          <a:off x="5156200" y="1143001"/>
          <a:ext cx="48260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7" imgW="1892300" imgH="825500" progId="Equation.DSMT4">
                  <p:embed/>
                </p:oleObj>
              </mc:Choice>
              <mc:Fallback>
                <p:oleObj name="Equation" r:id="rId7" imgW="1892300" imgH="825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6200" y="1143001"/>
                        <a:ext cx="4826000" cy="226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21827"/>
              </p:ext>
            </p:extLst>
          </p:nvPr>
        </p:nvGraphicFramePr>
        <p:xfrm>
          <a:off x="4675189" y="3263900"/>
          <a:ext cx="58642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9" imgW="2286000" imgH="482600" progId="Equation.DSMT4">
                  <p:embed/>
                </p:oleObj>
              </mc:Choice>
              <mc:Fallback>
                <p:oleObj name="Equation" r:id="rId9" imgW="2286000" imgH="482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75189" y="3263900"/>
                        <a:ext cx="5864225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Kip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63" y="1577770"/>
            <a:ext cx="2743200" cy="3883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0600" y="5510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Kip Thorne</a:t>
            </a:r>
          </a:p>
        </p:txBody>
      </p:sp>
    </p:spTree>
    <p:extLst>
      <p:ext uri="{BB962C8B-B14F-4D97-AF65-F5344CB8AC3E}">
        <p14:creationId xmlns:p14="http://schemas.microsoft.com/office/powerpoint/2010/main" val="281172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ofigamppowrc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117600"/>
            <a:ext cx="6616700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587" y="467551"/>
            <a:ext cx="653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Advanced LIGO </a:t>
            </a:r>
            <a:r>
              <a:rPr lang="en-US" dirty="0" err="1">
                <a:solidFill>
                  <a:srgbClr val="0000FF"/>
                </a:solidFill>
              </a:rPr>
              <a:t>Fabry</a:t>
            </a:r>
            <a:r>
              <a:rPr lang="en-US" dirty="0">
                <a:solidFill>
                  <a:srgbClr val="0000FF"/>
                </a:solidFill>
              </a:rPr>
              <a:t>-Perot Michelson Interferometer Schematic</a:t>
            </a:r>
          </a:p>
        </p:txBody>
      </p:sp>
    </p:spTree>
    <p:extLst>
      <p:ext uri="{BB962C8B-B14F-4D97-AF65-F5344CB8AC3E}">
        <p14:creationId xmlns:p14="http://schemas.microsoft.com/office/powerpoint/2010/main" val="254079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kel_triple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2300"/>
            <a:ext cx="9144000" cy="5607254"/>
          </a:xfrm>
          <a:prstGeom prst="rect">
            <a:avLst/>
          </a:prstGeom>
        </p:spPr>
      </p:pic>
      <p:pic>
        <p:nvPicPr>
          <p:cNvPr id="2" name="Picture 1" descr="HiResHanford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78" y="577255"/>
            <a:ext cx="1828800" cy="1194570"/>
          </a:xfrm>
          <a:prstGeom prst="rect">
            <a:avLst/>
          </a:prstGeom>
        </p:spPr>
      </p:pic>
      <p:pic>
        <p:nvPicPr>
          <p:cNvPr id="4" name="Picture 3" descr="HiResLivingston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56" y="3084286"/>
            <a:ext cx="1828800" cy="1228459"/>
          </a:xfrm>
          <a:prstGeom prst="rect">
            <a:avLst/>
          </a:prstGeom>
        </p:spPr>
      </p:pic>
      <p:pic>
        <p:nvPicPr>
          <p:cNvPr id="5" name="Picture 4" descr="Ando_LC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46" y="164973"/>
            <a:ext cx="1828800" cy="1431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xbury_latin_final_Page_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4473"/>
          <a:stretch/>
        </p:blipFill>
        <p:spPr bwMode="auto">
          <a:xfrm>
            <a:off x="5216033" y="2389447"/>
            <a:ext cx="1828800" cy="1248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11" y="87538"/>
            <a:ext cx="1828800" cy="12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85942" y="622300"/>
            <a:ext cx="75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LHO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6914" y="3112987"/>
            <a:ext cx="6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LLO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1503" y="94713"/>
            <a:ext cx="6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8324" y="2418149"/>
            <a:ext cx="84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96192" y="301372"/>
            <a:ext cx="97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KAGRA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923180" y="1771825"/>
            <a:ext cx="638600" cy="20861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38892" y="2418149"/>
            <a:ext cx="724704" cy="66613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60140" y="1305945"/>
            <a:ext cx="35876" cy="46588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130532" y="2102427"/>
            <a:ext cx="265485" cy="31572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244604" y="1596106"/>
            <a:ext cx="272661" cy="5063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60796" y="241814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LIGO INDIA</a:t>
            </a:r>
          </a:p>
        </p:txBody>
      </p:sp>
    </p:spTree>
    <p:extLst>
      <p:ext uri="{BB962C8B-B14F-4D97-AF65-F5344CB8AC3E}">
        <p14:creationId xmlns:p14="http://schemas.microsoft.com/office/powerpoint/2010/main" val="377418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 Data_0001_L+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602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 Data_0003_Overl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 descr="LIGO Data_0005_Over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30757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rp Plot Stretched Br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12675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273</Words>
  <Application>Microsoft Macintosh PowerPoint</Application>
  <PresentationFormat>Widescreen</PresentationFormat>
  <Paragraphs>60</Paragraphs>
  <Slides>30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Equation</vt:lpstr>
      <vt:lpstr>The Beginning of Gravitational Wave Astronomy</vt:lpstr>
      <vt:lpstr>Gravitational waves</vt:lpstr>
      <vt:lpstr>Gravitational waves</vt:lpstr>
      <vt:lpstr>The measurement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O1 and O2 run announced June 1,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LISA Pathfinder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2019-04-29T00:13:21Z</dcterms:created>
  <dcterms:modified xsi:type="dcterms:W3CDTF">2019-04-29T04:01:32Z</dcterms:modified>
</cp:coreProperties>
</file>