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08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77945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Deep: big samples at cosmologically significant distances to beat statistical errors and probe dark energy - probe IMBH, BH formation and coupling to SF history and metallicity evolution - probe NS ellipticity/EOS - target SN detection</a:t>
            </a:r>
          </a:p>
          <a:p>
            <a:pPr lvl="0">
              <a:defRPr sz="1800"/>
            </a:pPr>
            <a:r>
              <a:rPr sz="2200"/>
              <a:t>Broadband: NS EOS, lots of cycles for GR tests (tests are better at lower masses) </a:t>
            </a:r>
          </a:p>
          <a:p>
            <a:pPr lvl="0">
              <a:defRPr sz="1800"/>
            </a:pPr>
            <a:r>
              <a:rPr sz="2200"/>
              <a:t>Southern Detector: Sky Localization, EM follow-up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Why is mass determination more like 30-50% instead of 3-10%? </a:t>
            </a:r>
          </a:p>
          <a:p>
            <a:pPr lvl="0" defTabSz="584200">
              <a:lnSpc>
                <a:spcPct val="100000"/>
              </a:lnSpc>
              <a:defRPr sz="1800"/>
            </a:pPr>
            <a:endParaRPr sz="2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— SNR is not 20, more typically ~10</a:t>
            </a: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— allowing for spin in the model breaks degeneracy and improves mass determination, if precession is significant - if not, then allowing for spin broadens allowed masses … </a:t>
            </a: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- also significantly less-massive object does contribute significantly to precession effects, —&gt; we can’t constrain spin2 well, and therefore we can’t constrain m2 well; this is particularly bad for NS identification in NSBH systems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Why is mass determination more like 30-50% instead of 3-10%? </a:t>
            </a:r>
          </a:p>
          <a:p>
            <a:pPr lvl="0" defTabSz="584200">
              <a:lnSpc>
                <a:spcPct val="100000"/>
              </a:lnSpc>
              <a:defRPr sz="1800"/>
            </a:pPr>
            <a:endParaRPr sz="2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— SNR is not 20, more typically ~10</a:t>
            </a: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— allowing for spin in the model breaks degeneracy and improves mass determination, if precession is significant - if not, then allowing for spin broadens allowed masses … </a:t>
            </a:r>
          </a:p>
          <a:p>
            <a:pPr lvl="0" defTabSz="584200">
              <a:lnSpc>
                <a:spcPct val="100000"/>
              </a:lnSpc>
              <a:defRPr sz="1800"/>
            </a:pPr>
            <a:r>
              <a:rPr sz="2200">
                <a:latin typeface="Lucida Grande"/>
                <a:ea typeface="Lucida Grande"/>
                <a:cs typeface="Lucida Grande"/>
                <a:sym typeface="Lucida Grande"/>
              </a:rPr>
              <a:t>- also significantly less-massive object does contribute significantly to precession effects, —&gt; we can’t constrain spin2 well, and therefore we can’t constrain m2 well; this is particularly bad for NS identification in NSBH systems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84200">
              <a:defRPr sz="8400">
                <a:ln w="9525">
                  <a:noFill/>
                </a:ln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457200">
              <a:defRPr sz="6200">
                <a:ln w="9525"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6200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/>
          <a:lstStyle>
            <a:lvl1pPr marL="471487" indent="-471487" defTabSz="457200">
              <a:buClrTx/>
              <a:buSzPct val="100000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buClrTx/>
              <a:buSzPct val="100000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457200">
              <a:buClrTx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buClrTx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buClrTx/>
              <a:buChar char="»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39700" y="1733550"/>
            <a:ext cx="11099800" cy="6286500"/>
          </a:xfrm>
          <a:prstGeom prst="rect">
            <a:avLst/>
          </a:prstGeom>
        </p:spPr>
        <p:txBody>
          <a:bodyPr lIns="0" tIns="0" rIns="0" bIns="0"/>
          <a:lstStyle>
            <a:lvl1pPr marL="407458" indent="-407458" defTabSz="584200">
              <a:spcBef>
                <a:spcPts val="4200"/>
              </a:spcBef>
              <a:buClrTx/>
              <a:buSzPct val="75000"/>
              <a:buFontTx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51958" indent="-407458" defTabSz="584200">
              <a:spcBef>
                <a:spcPts val="4200"/>
              </a:spcBef>
              <a:buClrTx/>
              <a:buSzPct val="75000"/>
              <a:buFontTx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296458" indent="-407458" defTabSz="584200">
              <a:spcBef>
                <a:spcPts val="4200"/>
              </a:spcBef>
              <a:buClrTx/>
              <a:buSzPct val="75000"/>
              <a:buFontTx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740958" indent="-407458" defTabSz="584200">
              <a:spcBef>
                <a:spcPts val="4200"/>
              </a:spcBef>
              <a:buClrTx/>
              <a:buSzPct val="75000"/>
              <a:buFontTx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185458" indent="-407458" defTabSz="584200">
              <a:spcBef>
                <a:spcPts val="4200"/>
              </a:spcBef>
              <a:buClrTx/>
              <a:buSzPct val="75000"/>
              <a:buFontTx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300"/>
              <a:t>Body Level One</a:t>
            </a:r>
          </a:p>
          <a:p>
            <a:pPr lvl="1">
              <a:defRPr sz="1800"/>
            </a:pPr>
            <a:r>
              <a:rPr sz="3300"/>
              <a:t>Body Level Two</a:t>
            </a:r>
          </a:p>
          <a:p>
            <a:pPr lvl="2">
              <a:defRPr sz="1800"/>
            </a:pPr>
            <a:r>
              <a:rPr sz="3300"/>
              <a:t>Body Level Three</a:t>
            </a:r>
          </a:p>
          <a:p>
            <a:pPr lvl="3">
              <a:defRPr sz="1800"/>
            </a:pPr>
            <a:r>
              <a:rPr sz="3300"/>
              <a:t>Body Level Four</a:t>
            </a:r>
          </a:p>
          <a:p>
            <a:pPr lvl="4">
              <a:defRPr sz="1800"/>
            </a:pPr>
            <a:r>
              <a:rPr sz="33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wrap="none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-10080" y="1562397"/>
            <a:ext cx="13024959" cy="1"/>
          </a:xfrm>
          <a:prstGeom prst="line">
            <a:avLst/>
          </a:prstGeom>
          <a:ln w="76200">
            <a:solidFill>
              <a:srgbClr val="94219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96093" y="63500"/>
            <a:ext cx="12812615" cy="1308696"/>
          </a:xfrm>
          <a:prstGeom prst="rect">
            <a:avLst/>
          </a:prstGeom>
        </p:spPr>
        <p:txBody>
          <a:bodyPr/>
          <a:lstStyle>
            <a:lvl1pPr defTabSz="584200">
              <a:defRPr sz="6700">
                <a:ln w="9525"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67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000">
                <a:ln w="694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11595946" y="9305431"/>
            <a:ext cx="758614" cy="25400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1595946" y="9305431"/>
            <a:ext cx="758614" cy="25400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420142" y="-1"/>
            <a:ext cx="11162455" cy="13591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000">
                <a:ln w="694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6870418" y="1607537"/>
            <a:ext cx="5527041" cy="81460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/>
          <a:lstStyle>
            <a:lvl1pPr algn="ctr" defTabSz="584200">
              <a:defRPr sz="6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anchor="ctr"/>
          <a:lstStyle>
            <a:lvl1pPr algn="ctr" defTabSz="584200">
              <a:defRPr sz="8000">
                <a:ln w="9525"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81000" indent="-381000" defTabSz="584200">
              <a:spcBef>
                <a:spcPts val="3800"/>
              </a:spcBef>
              <a:buClrTx/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defTabSz="584200">
              <a:spcBef>
                <a:spcPts val="3800"/>
              </a:spcBef>
              <a:buClrTx/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defTabSz="584200">
              <a:spcBef>
                <a:spcPts val="3800"/>
              </a:spcBef>
              <a:buClrTx/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defTabSz="584200">
              <a:spcBef>
                <a:spcPts val="3800"/>
              </a:spcBef>
              <a:buClrTx/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defTabSz="584200">
              <a:spcBef>
                <a:spcPts val="3800"/>
              </a:spcBef>
              <a:buClrTx/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ClrTx/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A6AAFF"/>
            </a:gs>
            <a:gs pos="90000">
              <a:srgbClr val="00064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rot="10800000">
            <a:off x="0" y="1143017"/>
            <a:ext cx="13004802" cy="839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54" extrusionOk="0">
                <a:moveTo>
                  <a:pt x="0" y="0"/>
                </a:moveTo>
                <a:lnTo>
                  <a:pt x="21600" y="0"/>
                </a:lnTo>
                <a:lnTo>
                  <a:pt x="21600" y="15441"/>
                </a:lnTo>
                <a:cubicBezTo>
                  <a:pt x="10800" y="15441"/>
                  <a:pt x="10056" y="21600"/>
                  <a:pt x="0" y="1805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000D9E">
                  <a:alpha val="0"/>
                </a:srgbClr>
              </a:gs>
              <a:gs pos="100000">
                <a:srgbClr val="757CFF">
                  <a:alpha val="55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 rot="10800000">
            <a:off x="-1" y="1404926"/>
            <a:ext cx="13004801" cy="687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1" extrusionOk="0">
                <a:moveTo>
                  <a:pt x="0" y="0"/>
                </a:moveTo>
                <a:lnTo>
                  <a:pt x="21600" y="0"/>
                </a:lnTo>
                <a:lnTo>
                  <a:pt x="21600" y="15102"/>
                </a:lnTo>
                <a:cubicBezTo>
                  <a:pt x="10800" y="15102"/>
                  <a:pt x="8684" y="21600"/>
                  <a:pt x="0" y="174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000D9E">
                  <a:alpha val="0"/>
                </a:srgbClr>
              </a:gs>
              <a:gs pos="100000">
                <a:srgbClr val="A0A5FF">
                  <a:alpha val="30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2586824" y="-1"/>
            <a:ext cx="8264960" cy="11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000">
                <a:ln w="694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50239" y="1639736"/>
            <a:ext cx="11704322" cy="811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144206" y="9394683"/>
            <a:ext cx="758615" cy="254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>
            <a:lvl1pPr algn="r" defTabSz="914400">
              <a:defRPr sz="1800">
                <a:solidFill>
                  <a:srgbClr val="BAB6A7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xmlns:p14="http://schemas.microsoft.com/office/powerpoint/2010/main" spd="med"/>
  <p:txStyles>
    <p:titleStyle>
      <a:lvl1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1pPr>
      <a:lvl2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2pPr>
      <a:lvl3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3pPr>
      <a:lvl4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4pPr>
      <a:lvl5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5pPr>
      <a:lvl6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6pPr>
      <a:lvl7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7pPr>
      <a:lvl8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8pPr>
      <a:lvl9pPr>
        <a:defRPr sz="5000">
          <a:ln w="694">
            <a:solidFill>
              <a:srgbClr val="8A805F"/>
            </a:solidFill>
          </a:ln>
          <a:solidFill>
            <a:srgbClr val="FFF9E5"/>
          </a:solidFill>
          <a:effectLst>
            <a:outerShdw blurRad="25400" dist="30000" dir="2700000" rotWithShape="0">
              <a:srgbClr val="171C57">
                <a:alpha val="90000"/>
              </a:srgbClr>
            </a:outerShdw>
          </a:effectLst>
          <a:latin typeface="Corbel"/>
          <a:ea typeface="Corbel"/>
          <a:cs typeface="Corbel"/>
          <a:sym typeface="Corbel"/>
        </a:defRPr>
      </a:lvl9pPr>
    </p:titleStyle>
    <p:bodyStyle>
      <a:lvl1pPr marL="448056" indent="-448056">
        <a:spcBef>
          <a:spcPts val="700"/>
        </a:spcBef>
        <a:buClr>
          <a:srgbClr val="FFFF00"/>
        </a:buClr>
        <a:buSzPct val="70000"/>
        <a:buFont typeface="Arial"/>
        <a:buChar char="•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1pPr>
      <a:lvl2pPr marL="799748" indent="-443132">
        <a:spcBef>
          <a:spcPts val="700"/>
        </a:spcBef>
        <a:buClr>
          <a:srgbClr val="FFFF00"/>
        </a:buClr>
        <a:buSzPct val="70000"/>
        <a:buFont typeface="Arial"/>
        <a:buChar char="•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2pPr>
      <a:lvl3pPr marL="1129283" indent="-480059">
        <a:spcBef>
          <a:spcPts val="700"/>
        </a:spcBef>
        <a:buClr>
          <a:srgbClr val="FFFF00"/>
        </a:buClr>
        <a:buSzPct val="100000"/>
        <a:buFont typeface="Arial"/>
        <a:buChar char="•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3pPr>
      <a:lvl4pPr marL="1396538" indent="-436418">
        <a:spcBef>
          <a:spcPts val="700"/>
        </a:spcBef>
        <a:buClr>
          <a:srgbClr val="FFFF00"/>
        </a:buClr>
        <a:buSzPct val="100000"/>
        <a:buFont typeface="Arial"/>
        <a:buChar char="•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4pPr>
      <a:lvl5pPr marL="1677923" indent="-480059">
        <a:spcBef>
          <a:spcPts val="700"/>
        </a:spcBef>
        <a:buClr>
          <a:srgbClr val="FFFF00"/>
        </a:buClr>
        <a:buSzPct val="100000"/>
        <a:buFont typeface="Arial"/>
        <a:buChar char="•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5pPr>
      <a:lvl6pPr marL="1978151" indent="-533400">
        <a:spcBef>
          <a:spcPts val="700"/>
        </a:spcBef>
        <a:buClr>
          <a:srgbClr val="FFFF00"/>
        </a:buClr>
        <a:buSzPct val="100000"/>
        <a:buFont typeface="Arial"/>
        <a:buChar char="⬥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6pPr>
      <a:lvl7pPr marL="2282570" indent="-600075">
        <a:spcBef>
          <a:spcPts val="700"/>
        </a:spcBef>
        <a:buClr>
          <a:srgbClr val="FFFF00"/>
        </a:buClr>
        <a:buSzPct val="100000"/>
        <a:buFont typeface="Arial"/>
        <a:buChar char="⬥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7pPr>
      <a:lvl8pPr marL="2487167" indent="-548639">
        <a:spcBef>
          <a:spcPts val="700"/>
        </a:spcBef>
        <a:buClr>
          <a:srgbClr val="FFFF00"/>
        </a:buClr>
        <a:buSzPct val="100000"/>
        <a:buFont typeface="Arial"/>
        <a:buChar char="●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8pPr>
      <a:lvl9pPr marL="2688335" indent="-548639">
        <a:spcBef>
          <a:spcPts val="700"/>
        </a:spcBef>
        <a:buClr>
          <a:srgbClr val="FFFF00"/>
        </a:buClr>
        <a:buSzPct val="100000"/>
        <a:buFont typeface="Arial"/>
        <a:buChar char="●"/>
        <a:defRPr sz="4200">
          <a:solidFill>
            <a:srgbClr val="FFFFFF"/>
          </a:solidFill>
          <a:latin typeface="Corbel"/>
          <a:ea typeface="Corbel"/>
          <a:cs typeface="Corbel"/>
          <a:sym typeface="Corbel"/>
        </a:defRPr>
      </a:lvl9pPr>
    </p:bodyStyle>
    <p:otherStyle>
      <a:lvl1pPr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1pPr>
      <a:lvl2pPr indent="4572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2pPr>
      <a:lvl3pPr indent="9144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3pPr>
      <a:lvl4pPr indent="13716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4pPr>
      <a:lvl5pPr indent="18288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5pPr>
      <a:lvl6pPr indent="22860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6pPr>
      <a:lvl7pPr indent="27432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7pPr>
      <a:lvl8pPr indent="32004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8pPr>
      <a:lvl9pPr indent="3657600" algn="r">
        <a:defRPr>
          <a:solidFill>
            <a:schemeClr val="tx1"/>
          </a:solidFill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3.xml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t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png"/><Relationship Id="rId3" Type="http://schemas.openxmlformats.org/officeDocument/2006/relationships/image" Target="../media/image78.t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293178" y="522027"/>
            <a:ext cx="12418443" cy="1572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b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Status and Prospects for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b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Gravitational Wave Physics and Astronomy</a:t>
            </a:r>
          </a:p>
        </p:txBody>
      </p:sp>
      <p:sp>
        <p:nvSpPr>
          <p:cNvPr id="63" name="Shape 63"/>
          <p:cNvSpPr/>
          <p:nvPr/>
        </p:nvSpPr>
        <p:spPr>
          <a:xfrm>
            <a:off x="2129736" y="3073399"/>
            <a:ext cx="87453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V. Kalogera, T. Prince, R. Weiss</a:t>
            </a:r>
          </a:p>
        </p:txBody>
      </p:sp>
      <p:sp>
        <p:nvSpPr>
          <p:cNvPr id="64" name="Shape 64"/>
          <p:cNvSpPr/>
          <p:nvPr/>
        </p:nvSpPr>
        <p:spPr>
          <a:xfrm>
            <a:off x="2570639" y="7370979"/>
            <a:ext cx="7863521" cy="1945842"/>
          </a:xfrm>
          <a:prstGeom prst="rect">
            <a:avLst/>
          </a:prstGeom>
          <a:ln w="38100">
            <a:solidFill>
              <a:srgbClr val="11DAE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Times New Roman"/>
                <a:ea typeface="Times New Roman"/>
                <a:cs typeface="Times New Roman"/>
                <a:sym typeface="Times New Roman"/>
              </a:rPr>
              <a:t>Board on Physics and Astronomy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Times New Roman"/>
                <a:ea typeface="Times New Roman"/>
                <a:cs typeface="Times New Roman"/>
                <a:sym typeface="Times New Roman"/>
              </a:rPr>
              <a:t>National Academies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Times New Roman"/>
                <a:ea typeface="Times New Roman"/>
                <a:cs typeface="Times New Roman"/>
                <a:sym typeface="Times New Roman"/>
              </a:rPr>
              <a:t>Washington DC, April 25, 2015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-146050" y="95250"/>
            <a:ext cx="13296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Multi-Messenger Highlights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152400" y="1047749"/>
            <a:ext cx="5358160" cy="4540420"/>
            <a:chOff x="-215899" y="-641350"/>
            <a:chExt cx="5358159" cy="4540418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4926360" cy="3683169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rgbClr val="7A81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46" name="Picture 145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641350"/>
              <a:ext cx="5358160" cy="4540419"/>
            </a:xfrm>
            <a:prstGeom prst="rect">
              <a:avLst/>
            </a:prstGeom>
            <a:effectLst/>
          </p:spPr>
        </p:pic>
      </p:grpSp>
      <p:sp>
        <p:nvSpPr>
          <p:cNvPr id="149" name="Shape 149"/>
          <p:cNvSpPr/>
          <p:nvPr/>
        </p:nvSpPr>
        <p:spPr>
          <a:xfrm>
            <a:off x="1608405" y="1557585"/>
            <a:ext cx="244615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Gamma Rays</a:t>
            </a:r>
          </a:p>
        </p:txBody>
      </p:sp>
      <p:grpSp>
        <p:nvGrpSpPr>
          <p:cNvPr id="152" name="Group 152"/>
          <p:cNvGrpSpPr/>
          <p:nvPr/>
        </p:nvGrpSpPr>
        <p:grpSpPr>
          <a:xfrm>
            <a:off x="5867399" y="1149349"/>
            <a:ext cx="6959601" cy="4222801"/>
            <a:chOff x="-215900" y="-641350"/>
            <a:chExt cx="6959600" cy="4222799"/>
          </a:xfrm>
        </p:grpSpPr>
        <p:sp>
          <p:nvSpPr>
            <p:cNvPr id="151" name="Shape 151"/>
            <p:cNvSpPr/>
            <p:nvPr/>
          </p:nvSpPr>
          <p:spPr>
            <a:xfrm>
              <a:off x="0" y="0"/>
              <a:ext cx="6527800" cy="3365550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rgbClr val="7A81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50" name="Picture 14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641350"/>
              <a:ext cx="6959600" cy="4222800"/>
            </a:xfrm>
            <a:prstGeom prst="rect">
              <a:avLst/>
            </a:prstGeom>
            <a:effectLst/>
          </p:spPr>
        </p:pic>
      </p:grpSp>
      <p:sp>
        <p:nvSpPr>
          <p:cNvPr id="153" name="Shape 153"/>
          <p:cNvSpPr/>
          <p:nvPr/>
        </p:nvSpPr>
        <p:spPr>
          <a:xfrm>
            <a:off x="8381970" y="1659185"/>
            <a:ext cx="19304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Neutrinos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6072430" y="2451643"/>
            <a:ext cx="3630145" cy="2640434"/>
            <a:chOff x="0" y="0"/>
            <a:chExt cx="3630143" cy="2640432"/>
          </a:xfrm>
        </p:grpSpPr>
        <p:sp>
          <p:nvSpPr>
            <p:cNvPr id="154" name="Shape 154"/>
            <p:cNvSpPr/>
            <p:nvPr/>
          </p:nvSpPr>
          <p:spPr>
            <a:xfrm>
              <a:off x="83126" y="0"/>
              <a:ext cx="3463891" cy="26404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5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30144" cy="2640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6156990" y="2108199"/>
            <a:ext cx="203728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Aartsen et al. 2014</a:t>
            </a:r>
          </a:p>
        </p:txBody>
      </p:sp>
      <p:sp>
        <p:nvSpPr>
          <p:cNvPr id="158" name="Shape 158"/>
          <p:cNvSpPr/>
          <p:nvPr/>
        </p:nvSpPr>
        <p:spPr>
          <a:xfrm>
            <a:off x="9846746" y="2562249"/>
            <a:ext cx="252501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Icecube-LIGO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coherent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analysis</a:t>
            </a:r>
          </a:p>
        </p:txBody>
      </p:sp>
      <p:grpSp>
        <p:nvGrpSpPr>
          <p:cNvPr id="161" name="Group 161"/>
          <p:cNvGrpSpPr/>
          <p:nvPr/>
        </p:nvGrpSpPr>
        <p:grpSpPr>
          <a:xfrm>
            <a:off x="417102" y="2331429"/>
            <a:ext cx="3083992" cy="2961683"/>
            <a:chOff x="0" y="0"/>
            <a:chExt cx="3083991" cy="2961681"/>
          </a:xfrm>
        </p:grpSpPr>
        <p:sp>
          <p:nvSpPr>
            <p:cNvPr id="159" name="Shape 159"/>
            <p:cNvSpPr/>
            <p:nvPr/>
          </p:nvSpPr>
          <p:spPr>
            <a:xfrm>
              <a:off x="14039" y="26383"/>
              <a:ext cx="3055913" cy="29089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6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83992" cy="29616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2" name="Shape 162"/>
          <p:cNvSpPr/>
          <p:nvPr/>
        </p:nvSpPr>
        <p:spPr>
          <a:xfrm>
            <a:off x="501286" y="2031999"/>
            <a:ext cx="186789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Evans et al. 2012</a:t>
            </a:r>
          </a:p>
        </p:txBody>
      </p:sp>
      <p:sp>
        <p:nvSpPr>
          <p:cNvPr id="163" name="Shape 163"/>
          <p:cNvSpPr/>
          <p:nvPr/>
        </p:nvSpPr>
        <p:spPr>
          <a:xfrm>
            <a:off x="3489412" y="2590760"/>
            <a:ext cx="179298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Swift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follow-up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within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12 hr</a:t>
            </a:r>
          </a:p>
        </p:txBody>
      </p:sp>
      <p:grpSp>
        <p:nvGrpSpPr>
          <p:cNvPr id="170" name="Group 170"/>
          <p:cNvGrpSpPr/>
          <p:nvPr/>
        </p:nvGrpSpPr>
        <p:grpSpPr>
          <a:xfrm>
            <a:off x="1275272" y="5243342"/>
            <a:ext cx="10454255" cy="4494173"/>
            <a:chOff x="-215900" y="-554127"/>
            <a:chExt cx="10454254" cy="4494171"/>
          </a:xfrm>
        </p:grpSpPr>
        <p:grpSp>
          <p:nvGrpSpPr>
            <p:cNvPr id="166" name="Group 166"/>
            <p:cNvGrpSpPr/>
            <p:nvPr/>
          </p:nvGrpSpPr>
          <p:grpSpPr>
            <a:xfrm>
              <a:off x="-215901" y="-554128"/>
              <a:ext cx="10454256" cy="4494172"/>
              <a:chOff x="-215900" y="-641350"/>
              <a:chExt cx="10454254" cy="449417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0022455" cy="3636922"/>
              </a:xfrm>
              <a:prstGeom prst="rect">
                <a:avLst/>
              </a:prstGeom>
              <a:gradFill flip="none" rotWithShape="1">
                <a:gsLst>
                  <a:gs pos="0">
                    <a:srgbClr val="424242"/>
                  </a:gs>
                  <a:gs pos="100000">
                    <a:srgbClr val="7A81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pic>
            <p:nvPicPr>
              <p:cNvPr id="164" name="Picture 163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215900" y="-641350"/>
                <a:ext cx="10454254" cy="4494172"/>
              </a:xfrm>
              <a:prstGeom prst="rect">
                <a:avLst/>
              </a:prstGeom>
              <a:effectLst/>
            </p:spPr>
          </p:pic>
        </p:grpSp>
        <p:sp>
          <p:nvSpPr>
            <p:cNvPr id="167" name="Shape 167"/>
            <p:cNvSpPr/>
            <p:nvPr/>
          </p:nvSpPr>
          <p:spPr>
            <a:xfrm>
              <a:off x="6460849" y="0"/>
              <a:ext cx="1578703" cy="686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defTabSz="914400">
                <a:defRPr sz="30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0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</a:rPr>
                <a:t>Optical</a:t>
              </a:r>
            </a:p>
          </p:txBody>
        </p:sp>
        <p:pic>
          <p:nvPicPr>
            <p:cNvPr id="168" name="dropped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3165" y="164688"/>
              <a:ext cx="4506326" cy="3462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Shape 169"/>
            <p:cNvSpPr/>
            <p:nvPr/>
          </p:nvSpPr>
          <p:spPr>
            <a:xfrm>
              <a:off x="4647326" y="1044500"/>
              <a:ext cx="5205749" cy="197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- 5 telescopes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- as soon as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40min out to ~10d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- transient models excluded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46050" y="1276350"/>
            <a:ext cx="13296900" cy="435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On the way to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Advanced LIGO … 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endParaRPr sz="4800" b="1">
              <a:solidFill>
                <a:srgbClr val="F1C9FE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1C9FE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Major Progress 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in Theory and Data Analysis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6"/>
          <p:cNvGrpSpPr/>
          <p:nvPr/>
        </p:nvGrpSpPr>
        <p:grpSpPr>
          <a:xfrm>
            <a:off x="79362" y="77507"/>
            <a:ext cx="6337586" cy="4093319"/>
            <a:chOff x="0" y="0"/>
            <a:chExt cx="6337584" cy="4093317"/>
          </a:xfrm>
        </p:grpSpPr>
        <p:pic>
          <p:nvPicPr>
            <p:cNvPr id="174" name="InspiralMergerCartoon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337585" cy="4093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question-mark-red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39300" y="419970"/>
              <a:ext cx="1173372" cy="196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" name="Group 180"/>
          <p:cNvGrpSpPr/>
          <p:nvPr/>
        </p:nvGrpSpPr>
        <p:grpSpPr>
          <a:xfrm>
            <a:off x="6538714" y="152400"/>
            <a:ext cx="5321251" cy="2464197"/>
            <a:chOff x="0" y="0"/>
            <a:chExt cx="5321250" cy="2464196"/>
          </a:xfrm>
        </p:grpSpPr>
        <p:sp>
          <p:nvSpPr>
            <p:cNvPr id="177" name="Shape 177"/>
            <p:cNvSpPr/>
            <p:nvPr/>
          </p:nvSpPr>
          <p:spPr>
            <a:xfrm>
              <a:off x="0" y="1765696"/>
              <a:ext cx="1875755" cy="1"/>
            </a:xfrm>
            <a:prstGeom prst="line">
              <a:avLst/>
            </a:prstGeom>
            <a:noFill/>
            <a:ln w="152400" cap="flat">
              <a:solidFill>
                <a:srgbClr val="11DAE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997521" y="1067196"/>
              <a:ext cx="3323730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rPr>
                <a:t>Pretorius 2005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rPr>
                <a:t>Campaneli et al. 2006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rPr>
                <a:t>Baker et al. 2006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0" y="0"/>
              <a:ext cx="4270624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marL="40639" marR="40639" lvl="0" algn="l" defTabSz="914400">
                <a:defRPr sz="1800">
                  <a:solidFill>
                    <a:srgbClr val="000000"/>
                  </a:solidFill>
                </a:defRPr>
              </a:pPr>
              <a:r>
                <a:rPr sz="2900" b="1">
                  <a:solidFill>
                    <a:srgbClr val="00FD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Numerical Relativity </a:t>
              </a:r>
            </a:p>
            <a:p>
              <a:pPr marL="40639" marR="40639" lvl="0" algn="l" defTabSz="914400">
                <a:defRPr sz="1800">
                  <a:solidFill>
                    <a:srgbClr val="000000"/>
                  </a:solidFill>
                </a:defRPr>
              </a:pPr>
              <a:r>
                <a:rPr sz="2900" b="1">
                  <a:solidFill>
                    <a:srgbClr val="00FD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Breakthroughs!</a:t>
              </a:r>
            </a:p>
          </p:txBody>
        </p:sp>
      </p:grpSp>
      <p:grpSp>
        <p:nvGrpSpPr>
          <p:cNvPr id="185" name="Group 185"/>
          <p:cNvGrpSpPr/>
          <p:nvPr/>
        </p:nvGrpSpPr>
        <p:grpSpPr>
          <a:xfrm>
            <a:off x="4406675" y="2625326"/>
            <a:ext cx="8519643" cy="7011394"/>
            <a:chOff x="0" y="0"/>
            <a:chExt cx="8519642" cy="7011392"/>
          </a:xfrm>
        </p:grpSpPr>
        <p:pic>
          <p:nvPicPr>
            <p:cNvPr id="181" name="image8.png" descr="SPECwfs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05793"/>
              <a:ext cx="8505871" cy="540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hape 182"/>
            <p:cNvSpPr/>
            <p:nvPr/>
          </p:nvSpPr>
          <p:spPr>
            <a:xfrm flipH="1">
              <a:off x="2908858" y="0"/>
              <a:ext cx="1939295" cy="1657263"/>
            </a:xfrm>
            <a:prstGeom prst="line">
              <a:avLst/>
            </a:prstGeom>
            <a:noFill/>
            <a:ln w="152400" cap="flat">
              <a:solidFill>
                <a:srgbClr val="11DAE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4004884" y="581362"/>
              <a:ext cx="2714698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lvl="0" algn="l" defTabSz="914400">
                <a:defRPr sz="1800">
                  <a:solidFill>
                    <a:srgbClr val="000000"/>
                  </a:solidFill>
                </a:defRPr>
              </a:pPr>
              <a:r>
                <a:rPr sz="2900" b="1">
                  <a:solidFill>
                    <a:srgbClr val="00FD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100’s of</a:t>
              </a:r>
            </a:p>
            <a:p>
              <a:pPr marL="40639" marR="40639" lvl="0" algn="l" defTabSz="914400">
                <a:defRPr sz="1800">
                  <a:solidFill>
                    <a:srgbClr val="000000"/>
                  </a:solidFill>
                </a:defRPr>
              </a:pPr>
              <a:r>
                <a:rPr sz="2900" b="1">
                  <a:solidFill>
                    <a:srgbClr val="00FD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NR waveforms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7127206" y="816373"/>
              <a:ext cx="139243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rPr>
                <a:t>Mroue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rPr>
                <a:t>et al. 2013</a:t>
              </a:r>
            </a:p>
          </p:txBody>
        </p:sp>
      </p:grpSp>
      <p:sp>
        <p:nvSpPr>
          <p:cNvPr id="186" name="Shape 186"/>
          <p:cNvSpPr/>
          <p:nvPr/>
        </p:nvSpPr>
        <p:spPr>
          <a:xfrm>
            <a:off x="-27186" y="4406899"/>
            <a:ext cx="5256362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MAJOR REMAINING CHALLENGE: 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endParaRPr sz="2400" b="1">
              <a:solidFill>
                <a:srgbClr val="00FD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1C9FE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400" b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High-Fidelity, Fast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400" b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Inspiral+Merger+Ringdown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400" b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with Full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400" b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double-spin Precession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400" b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across all source parameters</a:t>
            </a:r>
          </a:p>
        </p:txBody>
      </p:sp>
      <p:sp>
        <p:nvSpPr>
          <p:cNvPr id="187" name="Shape 187"/>
          <p:cNvSpPr/>
          <p:nvPr/>
        </p:nvSpPr>
        <p:spPr>
          <a:xfrm>
            <a:off x="272133" y="8148174"/>
            <a:ext cx="364483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l" defTabSz="914400">
              <a:defRPr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8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! do not exist 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5" grpId="2" animBg="1" advAuto="0"/>
      <p:bldP spid="186" grpId="3" animBg="1" advAuto="0"/>
      <p:bldP spid="187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riangle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47786" y="2040334"/>
            <a:ext cx="7493323" cy="7493323"/>
          </a:xfrm>
          <a:prstGeom prst="rect">
            <a:avLst/>
          </a:prstGeom>
        </p:spPr>
      </p:pic>
      <p:sp>
        <p:nvSpPr>
          <p:cNvPr id="190" name="Shape 190"/>
          <p:cNvSpPr/>
          <p:nvPr/>
        </p:nvSpPr>
        <p:spPr>
          <a:xfrm>
            <a:off x="66347" y="-25400"/>
            <a:ext cx="10408306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Gravitational-Wave Astrophysics: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The parameter estimation era</a:t>
            </a:r>
          </a:p>
        </p:txBody>
      </p:sp>
      <p:sp>
        <p:nvSpPr>
          <p:cNvPr id="191" name="Shape 191"/>
          <p:cNvSpPr/>
          <p:nvPr/>
        </p:nvSpPr>
        <p:spPr>
          <a:xfrm>
            <a:off x="7993733" y="3683000"/>
            <a:ext cx="4597126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Great Need for: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endParaRPr sz="3400" b="1">
              <a:solidFill>
                <a:srgbClr val="00FD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1C9FE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 Fast Waveforms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endParaRPr sz="1400" b="1">
              <a:solidFill>
                <a:srgbClr val="00FD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1C9FE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 Smart Sampling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in highly structured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15-dimensional space</a:t>
            </a:r>
          </a:p>
        </p:txBody>
      </p:sp>
      <p:sp>
        <p:nvSpPr>
          <p:cNvPr id="192" name="Shape 192"/>
          <p:cNvSpPr/>
          <p:nvPr/>
        </p:nvSpPr>
        <p:spPr>
          <a:xfrm>
            <a:off x="7784028" y="7874000"/>
            <a:ext cx="540735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9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Tremendous speed progress: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9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from months to days/hours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29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and soon to just minutes  </a:t>
            </a:r>
          </a:p>
        </p:txBody>
      </p:sp>
      <p:pic>
        <p:nvPicPr>
          <p:cNvPr id="193" name="angular_momentum_evolution.mov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173571" y="2208728"/>
            <a:ext cx="2618283" cy="1963713"/>
          </a:xfrm>
          <a:prstGeom prst="rect">
            <a:avLst/>
          </a:prstGeom>
        </p:spPr>
      </p:pic>
      <p:sp>
        <p:nvSpPr>
          <p:cNvPr id="194" name="Shape 194"/>
          <p:cNvSpPr/>
          <p:nvPr/>
        </p:nvSpPr>
        <p:spPr>
          <a:xfrm>
            <a:off x="5409922" y="2127250"/>
            <a:ext cx="218495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l" defTabSz="914400">
              <a:defRPr sz="24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  <a:uFillTx/>
              </a:defRPr>
            </a:pPr>
            <a:r>
              <a:rPr sz="240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Ben Farr 2015</a:t>
            </a:r>
          </a:p>
        </p:txBody>
      </p:sp>
      <p:pic>
        <p:nvPicPr>
          <p:cNvPr id="195" name="waveform.mov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4883763" y="3983497"/>
            <a:ext cx="2723223" cy="2042418"/>
          </a:xfrm>
          <a:prstGeom prst="rect">
            <a:avLst/>
          </a:prstGeom>
        </p:spPr>
      </p:pic>
      <p:sp>
        <p:nvSpPr>
          <p:cNvPr id="196" name="Shape 196"/>
          <p:cNvSpPr/>
          <p:nvPr/>
        </p:nvSpPr>
        <p:spPr>
          <a:xfrm>
            <a:off x="8244267" y="2044699"/>
            <a:ext cx="409605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6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BH spin 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6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cannot be ignored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</p:childTnLst>
        </p:cTn>
      </p:par>
    </p:tnLst>
    <p:bldLst>
      <p:bldP spid="191" grpId="4" animBg="1" advAuto="0"/>
      <p:bldP spid="192" grpId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-146050" y="95250"/>
            <a:ext cx="13296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Multi-Messenger Searches</a:t>
            </a:r>
          </a:p>
        </p:txBody>
      </p:sp>
      <p:sp>
        <p:nvSpPr>
          <p:cNvPr id="199" name="Shape 199"/>
          <p:cNvSpPr/>
          <p:nvPr/>
        </p:nvSpPr>
        <p:spPr>
          <a:xfrm>
            <a:off x="3185270" y="1624837"/>
            <a:ext cx="6634260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Binary Inspirals and Mergers 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Supernova Explosions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34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Other Burst Signals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-146050" y="95250"/>
            <a:ext cx="13296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Multi-Messenger Searches</a:t>
            </a:r>
          </a:p>
        </p:txBody>
      </p:sp>
      <p:grpSp>
        <p:nvGrpSpPr>
          <p:cNvPr id="204" name="Group 204"/>
          <p:cNvGrpSpPr/>
          <p:nvPr/>
        </p:nvGrpSpPr>
        <p:grpSpPr>
          <a:xfrm>
            <a:off x="570412" y="3794647"/>
            <a:ext cx="9946037" cy="3895659"/>
            <a:chOff x="0" y="0"/>
            <a:chExt cx="9946036" cy="3895658"/>
          </a:xfrm>
        </p:grpSpPr>
        <p:sp>
          <p:nvSpPr>
            <p:cNvPr id="202" name="Shape 202"/>
            <p:cNvSpPr/>
            <p:nvPr/>
          </p:nvSpPr>
          <p:spPr>
            <a:xfrm>
              <a:off x="0" y="560947"/>
              <a:ext cx="9946037" cy="3334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00FDFF"/>
                  </a:solidFill>
                  <a:latin typeface="Chalkboard SE Regular"/>
                  <a:ea typeface="Chalkboard SE Regular"/>
                  <a:cs typeface="Chalkboard SE Regular"/>
                  <a:sym typeface="Chalkboard SE Regular"/>
                </a:rPr>
                <a:t>LIGO-EM official partnerships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endParaRPr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00FDFF"/>
                  </a:solidFill>
                  <a:latin typeface="Chalkboard SE Regular"/>
                  <a:ea typeface="Chalkboard SE Regular"/>
                  <a:cs typeface="Chalkboard SE Regular"/>
                  <a:sym typeface="Chalkboard SE Regular"/>
                </a:rPr>
                <a:t>75 MOUs signed already 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endParaRPr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00FDFF"/>
                  </a:solidFill>
                  <a:latin typeface="Chalkboard SE Regular"/>
                  <a:ea typeface="Chalkboard SE Regular"/>
                  <a:cs typeface="Chalkboard SE Regular"/>
                  <a:sym typeface="Chalkboard SE Regular"/>
                </a:rPr>
                <a:t>full EM coverage: from radio to gamma-ray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endParaRPr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00FDFF"/>
                  </a:solidFill>
                  <a:latin typeface="Chalkboard SE Regular"/>
                  <a:ea typeface="Chalkboard SE Regular"/>
                  <a:cs typeface="Chalkboard SE Regular"/>
                  <a:sym typeface="Chalkboard SE Regular"/>
                </a:rPr>
                <a:t>Follow-up will start already with LIGO-O1, Fall 2015</a:t>
              </a:r>
            </a:p>
          </p:txBody>
        </p:sp>
        <p:pic>
          <p:nvPicPr>
            <p:cNvPr id="203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781559" y="0"/>
              <a:ext cx="3958589" cy="2494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" name="Group 207"/>
          <p:cNvGrpSpPr/>
          <p:nvPr/>
        </p:nvGrpSpPr>
        <p:grpSpPr>
          <a:xfrm>
            <a:off x="171224" y="1157548"/>
            <a:ext cx="12662352" cy="2362201"/>
            <a:chOff x="0" y="0"/>
            <a:chExt cx="12662351" cy="2362200"/>
          </a:xfrm>
        </p:grpSpPr>
        <p:pic>
          <p:nvPicPr>
            <p:cNvPr id="205" name="dropped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662352" cy="2362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Shape 206"/>
            <p:cNvSpPr/>
            <p:nvPr/>
          </p:nvSpPr>
          <p:spPr>
            <a:xfrm>
              <a:off x="584651" y="1587500"/>
              <a:ext cx="10706101" cy="774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08" name="Shape 208"/>
          <p:cNvSpPr/>
          <p:nvPr/>
        </p:nvSpPr>
        <p:spPr>
          <a:xfrm>
            <a:off x="853434" y="2611698"/>
            <a:ext cx="1017109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3400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400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Expected EM signals following binary NS inspirals</a:t>
            </a:r>
          </a:p>
        </p:txBody>
      </p:sp>
      <p:sp>
        <p:nvSpPr>
          <p:cNvPr id="209" name="Shape 209"/>
          <p:cNvSpPr/>
          <p:nvPr/>
        </p:nvSpPr>
        <p:spPr>
          <a:xfrm>
            <a:off x="976419" y="7838931"/>
            <a:ext cx="10797625" cy="139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FFFB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major challenge</a:t>
            </a:r>
            <a:r>
              <a:rPr sz="3600">
                <a:solidFill>
                  <a:srgbClr val="FFFB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: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sky localizations of 100’s of square degrees initially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-152400" y="4953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Localization: 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NS-NS Inspiral at high SNR</a:t>
            </a:r>
          </a:p>
        </p:txBody>
      </p:sp>
      <p:pic>
        <p:nvPicPr>
          <p:cNvPr id="2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28" y="3314392"/>
            <a:ext cx="10096502" cy="594390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-748178" y="28638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Rodriguez et al 2014</a:t>
            </a:r>
          </a:p>
        </p:txBody>
      </p:sp>
      <p:sp>
        <p:nvSpPr>
          <p:cNvPr id="214" name="Shape 214"/>
          <p:cNvSpPr/>
          <p:nvPr/>
        </p:nvSpPr>
        <p:spPr>
          <a:xfrm>
            <a:off x="10199222" y="3016250"/>
            <a:ext cx="2755901" cy="259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at 95% CL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median error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~ 10 deg^2</a:t>
            </a:r>
          </a:p>
        </p:txBody>
      </p:sp>
      <p:sp>
        <p:nvSpPr>
          <p:cNvPr id="215" name="Shape 215"/>
          <p:cNvSpPr/>
          <p:nvPr/>
        </p:nvSpPr>
        <p:spPr>
          <a:xfrm>
            <a:off x="8572500" y="3771899"/>
            <a:ext cx="18288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23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@ Design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2300" b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Sensitivity</a:t>
            </a:r>
          </a:p>
        </p:txBody>
      </p:sp>
      <p:sp>
        <p:nvSpPr>
          <p:cNvPr id="216" name="Shape 216"/>
          <p:cNvSpPr/>
          <p:nvPr/>
        </p:nvSpPr>
        <p:spPr>
          <a:xfrm>
            <a:off x="10199222" y="6057900"/>
            <a:ext cx="275590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rPr>
              <a:t>for distributed SNR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B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rPr>
              <a:t>40% of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rPr>
              <a:t>error boxes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rPr>
              <a:t>&gt; 100 deg^2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0540" y="1955800"/>
            <a:ext cx="6958860" cy="727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0931022" y="2921000"/>
            <a:ext cx="13431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56D6"/>
                </a:solidFill>
              </a:rPr>
              <a:t>LIGO</a:t>
            </a:r>
          </a:p>
        </p:txBody>
      </p:sp>
      <p:sp>
        <p:nvSpPr>
          <p:cNvPr id="220" name="Shape 220"/>
          <p:cNvSpPr/>
          <p:nvPr/>
        </p:nvSpPr>
        <p:spPr>
          <a:xfrm>
            <a:off x="11168763" y="5232400"/>
            <a:ext cx="128137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4013"/>
                </a:solidFill>
              </a:rPr>
              <a:t>Virgo</a:t>
            </a:r>
          </a:p>
        </p:txBody>
      </p:sp>
      <p:sp>
        <p:nvSpPr>
          <p:cNvPr id="221" name="Shape 221"/>
          <p:cNvSpPr/>
          <p:nvPr/>
        </p:nvSpPr>
        <p:spPr>
          <a:xfrm>
            <a:off x="7697322" y="6997700"/>
            <a:ext cx="5715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6D6"/>
                </a:solidFill>
              </a:rPr>
              <a:t>60</a:t>
            </a:r>
          </a:p>
        </p:txBody>
      </p:sp>
      <p:sp>
        <p:nvSpPr>
          <p:cNvPr id="222" name="Shape 222"/>
          <p:cNvSpPr/>
          <p:nvPr/>
        </p:nvSpPr>
        <p:spPr>
          <a:xfrm>
            <a:off x="7696200" y="5676900"/>
            <a:ext cx="8001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6D6"/>
                </a:solidFill>
              </a:rPr>
              <a:t>100</a:t>
            </a:r>
          </a:p>
        </p:txBody>
      </p:sp>
      <p:sp>
        <p:nvSpPr>
          <p:cNvPr id="223" name="Shape 223"/>
          <p:cNvSpPr/>
          <p:nvPr/>
        </p:nvSpPr>
        <p:spPr>
          <a:xfrm>
            <a:off x="9169400" y="4140200"/>
            <a:ext cx="8001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6D6"/>
                </a:solidFill>
              </a:rPr>
              <a:t>140</a:t>
            </a:r>
          </a:p>
        </p:txBody>
      </p:sp>
      <p:sp>
        <p:nvSpPr>
          <p:cNvPr id="224" name="Shape 224"/>
          <p:cNvSpPr/>
          <p:nvPr/>
        </p:nvSpPr>
        <p:spPr>
          <a:xfrm>
            <a:off x="9563100" y="2324100"/>
            <a:ext cx="8001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6D6"/>
                </a:solidFill>
              </a:rPr>
              <a:t>200</a:t>
            </a:r>
          </a:p>
        </p:txBody>
      </p:sp>
      <p:sp>
        <p:nvSpPr>
          <p:cNvPr id="225" name="Shape 225"/>
          <p:cNvSpPr/>
          <p:nvPr/>
        </p:nvSpPr>
        <p:spPr>
          <a:xfrm>
            <a:off x="8699500" y="7683500"/>
            <a:ext cx="5715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40</a:t>
            </a:r>
          </a:p>
        </p:txBody>
      </p:sp>
      <p:sp>
        <p:nvSpPr>
          <p:cNvPr id="226" name="Shape 226"/>
          <p:cNvSpPr/>
          <p:nvPr/>
        </p:nvSpPr>
        <p:spPr>
          <a:xfrm>
            <a:off x="9334500" y="6616700"/>
            <a:ext cx="5715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70</a:t>
            </a:r>
          </a:p>
        </p:txBody>
      </p:sp>
      <p:sp>
        <p:nvSpPr>
          <p:cNvPr id="227" name="Shape 227"/>
          <p:cNvSpPr/>
          <p:nvPr/>
        </p:nvSpPr>
        <p:spPr>
          <a:xfrm>
            <a:off x="10845800" y="5994400"/>
            <a:ext cx="5715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90</a:t>
            </a:r>
          </a:p>
        </p:txBody>
      </p:sp>
      <p:sp>
        <p:nvSpPr>
          <p:cNvPr id="228" name="Shape 228"/>
          <p:cNvSpPr/>
          <p:nvPr/>
        </p:nvSpPr>
        <p:spPr>
          <a:xfrm>
            <a:off x="10985500" y="4699000"/>
            <a:ext cx="8001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130</a:t>
            </a:r>
          </a:p>
        </p:txBody>
      </p:sp>
      <p:sp>
        <p:nvSpPr>
          <p:cNvPr id="229" name="Shape 229"/>
          <p:cNvSpPr/>
          <p:nvPr/>
        </p:nvSpPr>
        <p:spPr>
          <a:xfrm>
            <a:off x="8282533" y="1282700"/>
            <a:ext cx="465887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NS-NS Reach in Mpc</a:t>
            </a:r>
          </a:p>
        </p:txBody>
      </p:sp>
      <p:sp>
        <p:nvSpPr>
          <p:cNvPr id="230" name="Shape 230"/>
          <p:cNvSpPr/>
          <p:nvPr/>
        </p:nvSpPr>
        <p:spPr>
          <a:xfrm>
            <a:off x="114300" y="-508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Current Science Plan for</a:t>
            </a:r>
          </a:p>
          <a:p>
            <a:pPr marL="40639" marR="40639" lvl="0" algn="l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Advanced Detectors </a:t>
            </a:r>
          </a:p>
        </p:txBody>
      </p:sp>
      <p:sp>
        <p:nvSpPr>
          <p:cNvPr id="231" name="Shape 231"/>
          <p:cNvSpPr/>
          <p:nvPr/>
        </p:nvSpPr>
        <p:spPr>
          <a:xfrm>
            <a:off x="7202022" y="8769350"/>
            <a:ext cx="723901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2015</a:t>
            </a:r>
          </a:p>
        </p:txBody>
      </p:sp>
      <p:sp>
        <p:nvSpPr>
          <p:cNvPr id="232" name="Shape 232"/>
          <p:cNvSpPr/>
          <p:nvPr/>
        </p:nvSpPr>
        <p:spPr>
          <a:xfrm>
            <a:off x="8496300" y="8769350"/>
            <a:ext cx="7239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2017</a:t>
            </a:r>
          </a:p>
        </p:txBody>
      </p:sp>
      <p:sp>
        <p:nvSpPr>
          <p:cNvPr id="233" name="Shape 233"/>
          <p:cNvSpPr/>
          <p:nvPr/>
        </p:nvSpPr>
        <p:spPr>
          <a:xfrm>
            <a:off x="10363200" y="8763000"/>
            <a:ext cx="7239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2020</a:t>
            </a:r>
          </a:p>
        </p:txBody>
      </p:sp>
      <p:sp>
        <p:nvSpPr>
          <p:cNvPr id="234" name="Shape 234"/>
          <p:cNvSpPr/>
          <p:nvPr/>
        </p:nvSpPr>
        <p:spPr>
          <a:xfrm>
            <a:off x="11607800" y="8763000"/>
            <a:ext cx="7239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2022</a:t>
            </a:r>
          </a:p>
        </p:txBody>
      </p:sp>
      <p:pic>
        <p:nvPicPr>
          <p:cNvPr id="23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" y="1913540"/>
            <a:ext cx="6004294" cy="507562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274907" y="7434469"/>
            <a:ext cx="545481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11DAE3"/>
                </a:solidFill>
                <a:latin typeface="Gill Sans"/>
                <a:ea typeface="Gill Sans"/>
                <a:cs typeface="Gill Sans"/>
                <a:sym typeface="Gill Sans"/>
              </a:rPr>
              <a:t>BH-BH Reach: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11DAE3"/>
                </a:solidFill>
                <a:latin typeface="Gill Sans"/>
                <a:ea typeface="Gill Sans"/>
                <a:cs typeface="Gill Sans"/>
                <a:sym typeface="Gill Sans"/>
              </a:rPr>
              <a:t>out to z~2 for 150Msun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11DAE3"/>
                </a:solidFill>
                <a:latin typeface="Gill Sans"/>
                <a:ea typeface="Gill Sans"/>
                <a:cs typeface="Gill Sans"/>
                <a:sym typeface="Gill Sans"/>
              </a:rPr>
              <a:t>out to 1,000Msun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-146050" y="95250"/>
            <a:ext cx="13296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Advanced Expectations by 2020 ?</a:t>
            </a:r>
          </a:p>
        </p:txBody>
      </p:sp>
      <p:sp>
        <p:nvSpPr>
          <p:cNvPr id="239" name="Shape 239"/>
          <p:cNvSpPr/>
          <p:nvPr/>
        </p:nvSpPr>
        <p:spPr>
          <a:xfrm>
            <a:off x="3347759" y="806450"/>
            <a:ext cx="630928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Binary Merger Rates</a:t>
            </a:r>
          </a:p>
        </p:txBody>
      </p:sp>
      <p:sp>
        <p:nvSpPr>
          <p:cNvPr id="240" name="Shape 240"/>
          <p:cNvSpPr/>
          <p:nvPr/>
        </p:nvSpPr>
        <p:spPr>
          <a:xfrm>
            <a:off x="6871003" y="2083687"/>
            <a:ext cx="48403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Abadie et al. 2010 &amp; Abadie et al. 2012</a:t>
            </a:r>
          </a:p>
        </p:txBody>
      </p:sp>
      <p:pic>
        <p:nvPicPr>
          <p:cNvPr id="241" name="UpperLimitsMande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2132610"/>
            <a:ext cx="6539032" cy="489259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 flipV="1">
            <a:off x="1430536" y="4477395"/>
            <a:ext cx="573804" cy="3066157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 flipV="1">
            <a:off x="1448017" y="4797658"/>
            <a:ext cx="2541202" cy="2760377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 flipV="1">
            <a:off x="1408630" y="5635277"/>
            <a:ext cx="3409663" cy="193560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37307" y="7509764"/>
            <a:ext cx="534393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Best expected Upper Limits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from Advanced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LIGO - Virgo</a:t>
            </a:r>
          </a:p>
        </p:txBody>
      </p:sp>
      <p:graphicFrame>
        <p:nvGraphicFramePr>
          <p:cNvPr id="246" name="Table 246"/>
          <p:cNvGraphicFramePr/>
          <p:nvPr/>
        </p:nvGraphicFramePr>
        <p:xfrm>
          <a:off x="6718300" y="2608796"/>
          <a:ext cx="6142236" cy="3825040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1535559"/>
                <a:gridCol w="1535559"/>
                <a:gridCol w="1535559"/>
                <a:gridCol w="1535559"/>
              </a:tblGrid>
              <a:tr h="956260"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AdLIGO
Design
Sensitivity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Low</a:t>
                      </a:r>
                    </a:p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(per yr)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“Realistic”</a:t>
                      </a:r>
                    </a:p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(per yr)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High</a:t>
                      </a:r>
                    </a:p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(per yr)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6260"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NS-NS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6260"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NS-BH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6260"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BH-BH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2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1000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247" name="Shape 247"/>
          <p:cNvSpPr/>
          <p:nvPr/>
        </p:nvSpPr>
        <p:spPr>
          <a:xfrm>
            <a:off x="6842397" y="7283686"/>
            <a:ext cx="589404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How many coincident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with short Gamma Ray Bursts?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only ~ 0.5 - 2 / yr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930469" y="-126530"/>
            <a:ext cx="9143862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Science to still reach out for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post-Advanced-LIGO</a:t>
            </a:r>
          </a:p>
        </p:txBody>
      </p:sp>
      <p:sp>
        <p:nvSpPr>
          <p:cNvPr id="250" name="Shape 250"/>
          <p:cNvSpPr/>
          <p:nvPr/>
        </p:nvSpPr>
        <p:spPr>
          <a:xfrm>
            <a:off x="-41566" y="1727475"/>
            <a:ext cx="13055601" cy="238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large samples of high-SNR GW-GRB events for </a:t>
            </a:r>
            <a:r>
              <a:rPr sz="3200" u="sng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precision cosmology</a:t>
            </a:r>
            <a:endParaRPr sz="3200">
              <a:solidFill>
                <a:srgbClr val="00FDFF"/>
              </a:solidFill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large samples of high-SNR BH-BH mergers to </a:t>
            </a:r>
            <a:r>
              <a:rPr sz="3200" u="sng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test strong-field GR</a:t>
            </a:r>
            <a:endParaRPr sz="3200">
              <a:solidFill>
                <a:srgbClr val="00FDFF"/>
              </a:solidFill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high-SNR detection to nail the </a:t>
            </a:r>
            <a:r>
              <a:rPr sz="3200" u="sng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NS EOS</a:t>
            </a: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                                   —&gt; tidal/merger effects - supernovae - pulsars</a:t>
            </a:r>
          </a:p>
        </p:txBody>
      </p:sp>
      <p:sp>
        <p:nvSpPr>
          <p:cNvPr id="251" name="Shape 251"/>
          <p:cNvSpPr/>
          <p:nvPr/>
        </p:nvSpPr>
        <p:spPr>
          <a:xfrm>
            <a:off x="-21927" y="4825804"/>
            <a:ext cx="13016322" cy="4668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nail the origin of short GRBs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constrain the supernova and/or magnetar mechanisms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definitively assess the existence of IMBH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measure reliably the maximum NS mass 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nail the BH mass spectrum out to 1,000’s of solar masses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uncover the origin of BH spins 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quantify the relative BH-BH pops from dense clusters or the field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best constrain the evolution processes of stellar binaries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5299417" y="237086"/>
            <a:ext cx="2405966" cy="872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55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5500" b="1">
                <a:solidFill>
                  <a:srgbClr val="00FD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Outline</a:t>
            </a:r>
          </a:p>
        </p:txBody>
      </p:sp>
      <p:sp>
        <p:nvSpPr>
          <p:cNvPr id="67" name="Shape 67"/>
          <p:cNvSpPr/>
          <p:nvPr/>
        </p:nvSpPr>
        <p:spPr>
          <a:xfrm>
            <a:off x="583226" y="1408329"/>
            <a:ext cx="11838348" cy="495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Overview of field and Ground-based Science</a:t>
            </a:r>
          </a:p>
          <a:p>
            <a:pPr lvl="3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— </a:t>
            </a:r>
            <a:r>
              <a: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Vicky Kalogera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Pulsar Timing and Space-based Science &amp; Detectors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— </a:t>
            </a:r>
            <a:r>
              <a: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 Prince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Evolution of Ground-based Detectors</a:t>
            </a:r>
          </a:p>
          <a:p>
            <a:pPr lvl="1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— </a:t>
            </a:r>
            <a:r>
              <a: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 Weiss</a:t>
            </a:r>
          </a:p>
        </p:txBody>
      </p:sp>
      <p:sp>
        <p:nvSpPr>
          <p:cNvPr id="68" name="Shape 68"/>
          <p:cNvSpPr/>
          <p:nvPr/>
        </p:nvSpPr>
        <p:spPr>
          <a:xfrm>
            <a:off x="1412106" y="6945529"/>
            <a:ext cx="10180589" cy="190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Request of Board on Physics and Astronomy</a:t>
            </a:r>
          </a:p>
          <a:p>
            <a:pPr lvl="1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200" b="1" i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NRC Study of long-term directions </a:t>
            </a:r>
          </a:p>
          <a:p>
            <a:pPr lvl="1" algn="l">
              <a:defRPr sz="1800">
                <a:solidFill>
                  <a:srgbClr val="000000"/>
                </a:solidFill>
              </a:defRPr>
            </a:pPr>
            <a:r>
              <a:rPr sz="4200" b="1" i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ground-based detectors and science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3021826" y="114300"/>
            <a:ext cx="6961148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What is needed for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post-AdLIGO Science?</a:t>
            </a:r>
          </a:p>
        </p:txBody>
      </p:sp>
      <p:sp>
        <p:nvSpPr>
          <p:cNvPr id="254" name="Shape 254"/>
          <p:cNvSpPr/>
          <p:nvPr/>
        </p:nvSpPr>
        <p:spPr>
          <a:xfrm>
            <a:off x="610925" y="2269644"/>
            <a:ext cx="9838320" cy="1810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Deep GW observations: out to redshifts of 3-5 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Broadband GW observations: out to about 5 kHz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Comparable detector in southern-most location</a:t>
            </a:r>
          </a:p>
        </p:txBody>
      </p:sp>
      <p:grpSp>
        <p:nvGrpSpPr>
          <p:cNvPr id="263" name="Group 263"/>
          <p:cNvGrpSpPr/>
          <p:nvPr/>
        </p:nvGrpSpPr>
        <p:grpSpPr>
          <a:xfrm>
            <a:off x="179858" y="4160304"/>
            <a:ext cx="12771891" cy="5682194"/>
            <a:chOff x="0" y="0"/>
            <a:chExt cx="12771890" cy="5682192"/>
          </a:xfrm>
        </p:grpSpPr>
        <p:sp>
          <p:nvSpPr>
            <p:cNvPr id="255" name="Shape 255"/>
            <p:cNvSpPr/>
            <p:nvPr/>
          </p:nvSpPr>
          <p:spPr>
            <a:xfrm>
              <a:off x="2746419" y="0"/>
              <a:ext cx="7152244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48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48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</a:rPr>
                <a:t>Some words of caution:</a:t>
              </a:r>
            </a:p>
          </p:txBody>
        </p:sp>
        <p:pic>
          <p:nvPicPr>
            <p:cNvPr id="256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04" y="1032449"/>
              <a:ext cx="4956378" cy="4554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1" name="Group 261"/>
            <p:cNvGrpSpPr/>
            <p:nvPr/>
          </p:nvGrpSpPr>
          <p:grpSpPr>
            <a:xfrm>
              <a:off x="6627108" y="849756"/>
              <a:ext cx="6144783" cy="4832437"/>
              <a:chOff x="0" y="0"/>
              <a:chExt cx="6144781" cy="4832436"/>
            </a:xfrm>
          </p:grpSpPr>
          <p:grpSp>
            <p:nvGrpSpPr>
              <p:cNvPr id="259" name="Group 259"/>
              <p:cNvGrpSpPr/>
              <p:nvPr/>
            </p:nvGrpSpPr>
            <p:grpSpPr>
              <a:xfrm>
                <a:off x="0" y="398160"/>
                <a:ext cx="6083998" cy="4434277"/>
                <a:chOff x="0" y="0"/>
                <a:chExt cx="6083997" cy="4434275"/>
              </a:xfrm>
            </p:grpSpPr>
            <p:sp>
              <p:nvSpPr>
                <p:cNvPr id="257" name="Shape 257"/>
                <p:cNvSpPr/>
                <p:nvPr/>
              </p:nvSpPr>
              <p:spPr>
                <a:xfrm>
                  <a:off x="0" y="0"/>
                  <a:ext cx="6083998" cy="431743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400"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pic>
              <p:nvPicPr>
                <p:cNvPr id="258" name="pasted-image.pdf"/>
                <p:cNvPicPr/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97241" y="18896"/>
                  <a:ext cx="5748248" cy="44153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60" name="Shape 260"/>
              <p:cNvSpPr/>
              <p:nvPr/>
            </p:nvSpPr>
            <p:spPr>
              <a:xfrm>
                <a:off x="2879139" y="0"/>
                <a:ext cx="3265643" cy="465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400">
                    <a:solidFill>
                      <a:srgbClr val="FFFFFF"/>
                    </a:solidFill>
                  </a:rPr>
                  <a:t>Madau &amp; Dickinson 2015</a:t>
                </a:r>
              </a:p>
            </p:txBody>
          </p:sp>
        </p:grpSp>
        <p:sp>
          <p:nvSpPr>
            <p:cNvPr id="262" name="Shape 262"/>
            <p:cNvSpPr/>
            <p:nvPr/>
          </p:nvSpPr>
          <p:spPr>
            <a:xfrm>
              <a:off x="0" y="614895"/>
              <a:ext cx="169768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Wright 2015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2932906" y="2137384"/>
            <a:ext cx="7659180" cy="244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Pulsar Timing and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Space-based Science &amp; Detectors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 Prince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2612627" y="212506"/>
            <a:ext cx="8264960" cy="91881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000">
                <a:ln w="694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</a:rPr>
              <a:t>Low-Frequency GW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800766" y="1472971"/>
            <a:ext cx="7353038" cy="7712959"/>
          </a:xfrm>
          <a:prstGeom prst="rect">
            <a:avLst/>
          </a:prstGeom>
        </p:spPr>
        <p:txBody>
          <a:bodyPr/>
          <a:lstStyle/>
          <a:p>
            <a:pPr marL="450426" lvl="0" indent="-450426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Two categories:  space-based and pulsar timing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Pulsar timing: 1 – 100 nHz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Space-based: 0.1 – 100 mHz </a:t>
            </a:r>
          </a:p>
          <a:p>
            <a:pPr marL="450426" lvl="0" indent="-450426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Major science objectives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Massive BH mergers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Supermassive BH binaries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Capture of compact objects by BHs in centers of galaxies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Ultra-compact binaries in the Galaxy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Cosmic GW background</a:t>
            </a:r>
          </a:p>
          <a:p>
            <a:pPr marL="745236" lvl="1" indent="-388620">
              <a:lnSpc>
                <a:spcPct val="9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Tests of GR</a:t>
            </a:r>
          </a:p>
        </p:txBody>
      </p:sp>
      <p:pic>
        <p:nvPicPr>
          <p:cNvPr id="271" name="image1.jpg" descr="eLISA_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6716" y="2275839"/>
            <a:ext cx="3897841" cy="2718096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272" name="image2.jpg" descr="green_bank_h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6718" y="5929058"/>
            <a:ext cx="3897842" cy="2783708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23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7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45" y="-4817"/>
            <a:ext cx="13030690" cy="9763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24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7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73" y="-17732"/>
            <a:ext cx="13032546" cy="9789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25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8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978" y="-4546"/>
            <a:ext cx="13062756" cy="97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26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8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35" y="-771"/>
            <a:ext cx="13032870" cy="9755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27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8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75" y="-22131"/>
            <a:ext cx="13050750" cy="9797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980520" y="309637"/>
            <a:ext cx="11069563" cy="76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4400">
                <a:ln w="687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4400">
                <a:ln w="687">
                  <a:solidFill>
                    <a:srgbClr val="8A805F"/>
                  </a:solidFill>
                </a:ln>
                <a:solidFill>
                  <a:srgbClr val="FFF9E5"/>
                </a:solidFill>
                <a:effectLst>
                  <a:outerShdw blurRad="25400" dist="30000" dir="2700000" rotWithShape="0">
                    <a:srgbClr val="171C57">
                      <a:alpha val="90000"/>
                    </a:srgbClr>
                  </a:outerShdw>
                </a:effectLst>
              </a:rPr>
              <a:t>Space-Based GW with a LISA Mission</a:t>
            </a:r>
          </a:p>
        </p:txBody>
      </p:sp>
      <p:pic>
        <p:nvPicPr>
          <p:cNvPr id="290" name="image8.jpeg" descr="sensiLISA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753" y="1802997"/>
            <a:ext cx="6283396" cy="6114064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grpSp>
        <p:nvGrpSpPr>
          <p:cNvPr id="293" name="Group 293"/>
          <p:cNvGrpSpPr/>
          <p:nvPr/>
        </p:nvGrpSpPr>
        <p:grpSpPr>
          <a:xfrm>
            <a:off x="3944016" y="1364987"/>
            <a:ext cx="8630989" cy="2305193"/>
            <a:chOff x="0" y="0"/>
            <a:chExt cx="8630988" cy="2305191"/>
          </a:xfrm>
        </p:grpSpPr>
        <p:sp>
          <p:nvSpPr>
            <p:cNvPr id="291" name="Shape 291"/>
            <p:cNvSpPr/>
            <p:nvPr/>
          </p:nvSpPr>
          <p:spPr>
            <a:xfrm>
              <a:off x="4131756" y="-1"/>
              <a:ext cx="4499234" cy="89204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914400">
                <a:defRPr sz="2400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0000"/>
                  </a:solidFill>
                </a:rPr>
                <a:t>Massive Black Hole Mergers (~tens to hundreds)</a:t>
              </a:r>
            </a:p>
          </p:txBody>
        </p:sp>
        <p:sp>
          <p:nvSpPr>
            <p:cNvPr id="292" name="Shape 292"/>
            <p:cNvSpPr/>
            <p:nvPr/>
          </p:nvSpPr>
          <p:spPr>
            <a:xfrm flipH="1">
              <a:off x="0" y="338666"/>
              <a:ext cx="4131758" cy="1966526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94" name="Shape 294"/>
          <p:cNvSpPr/>
          <p:nvPr/>
        </p:nvSpPr>
        <p:spPr>
          <a:xfrm>
            <a:off x="8112517" y="2843510"/>
            <a:ext cx="3089446" cy="8920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Ultra-Compact Binaries</a:t>
            </a: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(~thousands)</a:t>
            </a:r>
          </a:p>
        </p:txBody>
      </p:sp>
      <p:sp>
        <p:nvSpPr>
          <p:cNvPr id="295" name="Shape 295"/>
          <p:cNvSpPr/>
          <p:nvPr/>
        </p:nvSpPr>
        <p:spPr>
          <a:xfrm flipH="1">
            <a:off x="5087094" y="3380215"/>
            <a:ext cx="2989299" cy="1687530"/>
          </a:xfrm>
          <a:prstGeom prst="line">
            <a:avLst/>
          </a:prstGeom>
          <a:ln w="50800">
            <a:solidFill>
              <a:srgbClr val="FF0000"/>
            </a:solidFill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98" name="Group 298"/>
          <p:cNvGrpSpPr/>
          <p:nvPr/>
        </p:nvGrpSpPr>
        <p:grpSpPr>
          <a:xfrm>
            <a:off x="4722819" y="4166459"/>
            <a:ext cx="7946059" cy="1769095"/>
            <a:chOff x="0" y="0"/>
            <a:chExt cx="7946057" cy="1769094"/>
          </a:xfrm>
        </p:grpSpPr>
        <p:sp>
          <p:nvSpPr>
            <p:cNvPr id="296" name="Shape 296"/>
            <p:cNvSpPr/>
            <p:nvPr/>
          </p:nvSpPr>
          <p:spPr>
            <a:xfrm>
              <a:off x="3387783" y="0"/>
              <a:ext cx="4558276" cy="124764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914400">
                <a:defRPr sz="2400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0000"/>
                  </a:solidFill>
                </a:rPr>
                <a:t>Capture of stellar-mass black holes by massive BHs in normal galactic nuclei (~hundreds)</a:t>
              </a:r>
            </a:p>
          </p:txBody>
        </p:sp>
        <p:sp>
          <p:nvSpPr>
            <p:cNvPr id="297" name="Shape 297"/>
            <p:cNvSpPr/>
            <p:nvPr/>
          </p:nvSpPr>
          <p:spPr>
            <a:xfrm flipH="1">
              <a:off x="0" y="631393"/>
              <a:ext cx="3348844" cy="1137702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299" name="image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7834" y="6012140"/>
            <a:ext cx="4567708" cy="3427306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8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29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30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73" y="-13826"/>
            <a:ext cx="13022146" cy="9781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206" y="-66075"/>
            <a:ext cx="13173212" cy="988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30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30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44" y="-21449"/>
            <a:ext cx="13022888" cy="9796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2257393" y="1431603"/>
            <a:ext cx="8490013" cy="305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Evolution of Ground-based Detectors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 and Long-term Goals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 Weiss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606" y="7434018"/>
            <a:ext cx="8923503" cy="230255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8109282" y="7101223"/>
            <a:ext cx="3778189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600"/>
              <a:t>NS/NS coalescence localization errors for two networks</a:t>
            </a:r>
          </a:p>
        </p:txBody>
      </p:sp>
      <p:pic>
        <p:nvPicPr>
          <p:cNvPr id="31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3973" y="97765"/>
            <a:ext cx="5808807" cy="3692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973" y="3794608"/>
            <a:ext cx="5808807" cy="334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7036" y="5790370"/>
            <a:ext cx="5808808" cy="167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79" y="280408"/>
            <a:ext cx="6917372" cy="5373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33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3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32" y="51858"/>
            <a:ext cx="12867536" cy="964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34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32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71" y="83822"/>
            <a:ext cx="12900052" cy="9677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35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32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2" y="23834"/>
            <a:ext cx="12946577" cy="9705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650239" y="-326841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6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200">
                <a:solidFill>
                  <a:srgbClr val="3366FF"/>
                </a:solidFill>
              </a:rPr>
              <a:t>Near and long-term goals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idx="1"/>
          </p:nvPr>
        </p:nvSpPr>
        <p:spPr>
          <a:xfrm>
            <a:off x="497310" y="978392"/>
            <a:ext cx="12010180" cy="8062884"/>
          </a:xfrm>
          <a:prstGeom prst="rect">
            <a:avLst/>
          </a:prstGeom>
        </p:spPr>
        <p:txBody>
          <a:bodyPr/>
          <a:lstStyle/>
          <a:p>
            <a:pPr marL="390906" lvl="0" indent="-390906" defTabSz="37033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defRPr sz="1800"/>
            </a:pPr>
            <a:r>
              <a:rPr sz="3078">
                <a:solidFill>
                  <a:srgbClr val="0000FF"/>
                </a:solidFill>
              </a:rPr>
              <a:t>CMB polarization</a:t>
            </a:r>
            <a:endParaRPr sz="3078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: </a:t>
            </a:r>
            <a:r>
              <a:rPr sz="2430"/>
              <a:t>Ground and balloon based</a:t>
            </a:r>
            <a:endParaRPr sz="2592"/>
          </a:p>
          <a:p>
            <a:pPr marL="999896" lvl="2" indent="-259232" defTabSz="370331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2268"/>
              <a:t>Increased sky and wavelength coverage</a:t>
            </a:r>
          </a:p>
          <a:p>
            <a:pPr marL="999896" lvl="2" indent="-259232" defTabSz="370331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2268"/>
              <a:t>Angular scales as large as 10 degrees with polarization modulators</a:t>
            </a:r>
          </a:p>
          <a:p>
            <a:pPr marL="999896" lvl="2" indent="-259232" defTabSz="370331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2268"/>
              <a:t>Large format detector arrays BLIP limited by CMB</a:t>
            </a:r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defRPr sz="1800"/>
            </a:pPr>
            <a:r>
              <a:rPr sz="2592">
                <a:solidFill>
                  <a:srgbClr val="FF0000"/>
                </a:solidFill>
              </a:rPr>
              <a:t>LT</a:t>
            </a:r>
            <a:r>
              <a:rPr sz="2592"/>
              <a:t>: </a:t>
            </a:r>
            <a:r>
              <a:rPr sz="2430"/>
              <a:t>Space based: Inflation Probe (CMBPol)</a:t>
            </a:r>
            <a:endParaRPr sz="2592"/>
          </a:p>
          <a:p>
            <a:pPr marL="390906" lvl="0" indent="-390906" defTabSz="37033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defRPr sz="1800"/>
            </a:pPr>
            <a:r>
              <a:rPr sz="3078">
                <a:solidFill>
                  <a:srgbClr val="0000FF"/>
                </a:solidFill>
              </a:rPr>
              <a:t>Pulsar timing</a:t>
            </a:r>
            <a:endParaRPr sz="3078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: c</a:t>
            </a:r>
            <a:r>
              <a:rPr sz="2430"/>
              <a:t>ontinued access to telescope time (GBT and Arecibo), continued funding for observations and algorithm development</a:t>
            </a:r>
            <a:endParaRPr sz="2592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defRPr sz="1800"/>
            </a:pPr>
            <a:r>
              <a:rPr sz="2592">
                <a:solidFill>
                  <a:srgbClr val="FF0000"/>
                </a:solidFill>
              </a:rPr>
              <a:t>LT</a:t>
            </a:r>
            <a:r>
              <a:rPr sz="2592"/>
              <a:t>: </a:t>
            </a:r>
            <a:r>
              <a:rPr sz="2430"/>
              <a:t>SKA or other advanced facilities with increased pulsar timing &amp; search capabilities</a:t>
            </a:r>
            <a:endParaRPr sz="2592"/>
          </a:p>
          <a:p>
            <a:pPr marL="390906" lvl="0" indent="-390906" defTabSz="37033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defRPr sz="1800"/>
            </a:pPr>
            <a:r>
              <a:rPr sz="3078">
                <a:solidFill>
                  <a:srgbClr val="0000FF"/>
                </a:solidFill>
              </a:rPr>
              <a:t>Space </a:t>
            </a:r>
            <a:endParaRPr sz="3078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: NASA funding of technology development commensurate with future strong role in LISA-like mission (lasers, telescopes, thrusters, analysis…)</a:t>
            </a:r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: NASA support of LISA science community in advance of Astro2020 -- currently almost no NASA science funding – not commensurate with strong science support for LISA from Astro2010</a:t>
            </a:r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defRPr sz="1800"/>
            </a:pPr>
            <a:r>
              <a:rPr sz="2592">
                <a:solidFill>
                  <a:srgbClr val="FF0000"/>
                </a:solidFill>
              </a:rPr>
              <a:t>LT</a:t>
            </a:r>
            <a:r>
              <a:rPr sz="2592"/>
              <a:t>: </a:t>
            </a:r>
            <a:r>
              <a:rPr sz="2430"/>
              <a:t>Strong US role in future LISA-like space mission</a:t>
            </a:r>
            <a:endParaRPr sz="2592"/>
          </a:p>
          <a:p>
            <a:pPr marL="390906" lvl="0" indent="-390906" defTabSz="37033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defRPr sz="1800"/>
            </a:pPr>
            <a:r>
              <a:rPr sz="3078">
                <a:solidFill>
                  <a:srgbClr val="0000FF"/>
                </a:solidFill>
              </a:rPr>
              <a:t>Ground</a:t>
            </a:r>
            <a:endParaRPr sz="3078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: </a:t>
            </a:r>
            <a:r>
              <a:rPr sz="2430"/>
              <a:t>Operate and improve Advanced LIGO</a:t>
            </a:r>
            <a:endParaRPr sz="2592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008000"/>
              </a:buClr>
              <a:defRPr sz="1800"/>
            </a:pPr>
            <a:r>
              <a:rPr sz="2592">
                <a:solidFill>
                  <a:srgbClr val="008000"/>
                </a:solidFill>
              </a:rPr>
              <a:t>NT</a:t>
            </a:r>
            <a:r>
              <a:rPr sz="2592"/>
              <a:t>&amp;</a:t>
            </a:r>
            <a:r>
              <a:rPr sz="2592">
                <a:solidFill>
                  <a:srgbClr val="FF0000"/>
                </a:solidFill>
              </a:rPr>
              <a:t>LT</a:t>
            </a:r>
            <a:r>
              <a:rPr sz="2592"/>
              <a:t>: </a:t>
            </a:r>
            <a:r>
              <a:rPr sz="2430"/>
              <a:t>increase the network</a:t>
            </a:r>
            <a:endParaRPr sz="2592"/>
          </a:p>
          <a:p>
            <a:pPr marL="692359" lvl="1" indent="-322027" defTabSz="37033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defRPr sz="1800"/>
            </a:pPr>
            <a:r>
              <a:rPr sz="2592">
                <a:solidFill>
                  <a:srgbClr val="FF0000"/>
                </a:solidFill>
              </a:rPr>
              <a:t>LT</a:t>
            </a:r>
            <a:r>
              <a:rPr sz="2592"/>
              <a:t>: </a:t>
            </a:r>
            <a:r>
              <a:rPr sz="2430"/>
              <a:t>new detectors/configurations &amp; science reach (</a:t>
            </a:r>
            <a:r>
              <a:rPr sz="2430">
                <a:solidFill>
                  <a:srgbClr val="FF0000"/>
                </a:solidFill>
              </a:rPr>
              <a:t>needs study</a:t>
            </a:r>
            <a:r>
              <a:rPr sz="243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200">
                <a:solidFill>
                  <a:srgbClr val="0000FF"/>
                </a:solidFill>
              </a:rPr>
              <a:t>Request of BPA</a:t>
            </a:r>
          </a:p>
        </p:txBody>
      </p:sp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/>
            </a:pPr>
            <a:r>
              <a:rPr sz="4400"/>
              <a:t>An NRC study about the future directions of ground-based gravitational-wave research</a:t>
            </a:r>
          </a:p>
          <a:p>
            <a:pPr lvl="0">
              <a:lnSpc>
                <a:spcPct val="90000"/>
              </a:lnSpc>
              <a:defRPr sz="1800"/>
            </a:pPr>
            <a:r>
              <a:rPr sz="4400"/>
              <a:t>Why now:</a:t>
            </a:r>
          </a:p>
          <a:p>
            <a:pPr marL="845003" lvl="1" indent="-387803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3800"/>
              <a:t>The possibility of detections in the next few years</a:t>
            </a:r>
          </a:p>
          <a:p>
            <a:pPr marL="845003" lvl="1" indent="-387803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3800"/>
              <a:t>The long development times for the technology</a:t>
            </a:r>
          </a:p>
          <a:p>
            <a:pPr marL="845003" lvl="1" indent="-387803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3800"/>
              <a:t>Scientific input on technical and scientific tradeoffs</a:t>
            </a:r>
          </a:p>
          <a:p>
            <a:pPr marL="845003" lvl="1" indent="-387803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3800"/>
              <a:t>Continuity for the strong technical and experimental physics groups now in the field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4584967" y="4400550"/>
            <a:ext cx="3834866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Extra Slides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13.jpg" descr="gw_overvi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 idx="4294967295"/>
          </p:nvPr>
        </p:nvSpPr>
        <p:spPr>
          <a:xfrm>
            <a:off x="419100" y="342900"/>
            <a:ext cx="12166600" cy="1460500"/>
          </a:xfrm>
          <a:prstGeom prst="rect">
            <a:avLst/>
          </a:prstGeom>
        </p:spPr>
        <p:txBody>
          <a:bodyPr anchor="t">
            <a:noAutofit/>
          </a:bodyPr>
          <a:lstStyle>
            <a:lvl1pPr marL="40639" marR="40639" algn="ctr">
              <a:defRPr sz="5500" b="1">
                <a:ln w="9525">
                  <a:noFill/>
                </a:ln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55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LIGO - Virgo Detector Network</a:t>
            </a:r>
          </a:p>
        </p:txBody>
      </p:sp>
      <p:pic>
        <p:nvPicPr>
          <p:cNvPr id="73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7" y="1723612"/>
            <a:ext cx="3962401" cy="2783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droppedImag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2045" y="1740429"/>
            <a:ext cx="5105401" cy="2765426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-1" y="4406900"/>
            <a:ext cx="3251201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600">
                <a:solidFill>
                  <a:srgbClr val="D9CAFE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9CAFE"/>
                </a:solidFill>
              </a:rPr>
              <a:t>LIGO-Hanford (H1)</a:t>
            </a:r>
          </a:p>
        </p:txBody>
      </p:sp>
      <p:sp>
        <p:nvSpPr>
          <p:cNvPr id="76" name="Shape 76"/>
          <p:cNvSpPr/>
          <p:nvPr/>
        </p:nvSpPr>
        <p:spPr>
          <a:xfrm>
            <a:off x="4152900" y="4483100"/>
            <a:ext cx="35560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600">
                <a:solidFill>
                  <a:srgbClr val="D9CAFE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9CAFE"/>
                </a:solidFill>
              </a:rPr>
              <a:t>LIGO-Livingston (L1)</a:t>
            </a:r>
          </a:p>
        </p:txBody>
      </p:sp>
      <p:sp>
        <p:nvSpPr>
          <p:cNvPr id="77" name="Shape 77"/>
          <p:cNvSpPr/>
          <p:nvPr/>
        </p:nvSpPr>
        <p:spPr>
          <a:xfrm>
            <a:off x="8648700" y="4521200"/>
            <a:ext cx="35560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9CAFE"/>
                </a:solidFill>
                <a:latin typeface="Chalkboard"/>
                <a:ea typeface="Chalkboard"/>
                <a:cs typeface="Chalkboard"/>
                <a:sym typeface="Chalkboard"/>
              </a:rPr>
              <a:t>Virgo-Pisa 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9CAFE"/>
                </a:solidFill>
                <a:latin typeface="Chalkboard"/>
                <a:ea typeface="Chalkboard"/>
                <a:cs typeface="Chalkboard"/>
                <a:sym typeface="Chalkboard"/>
              </a:rPr>
              <a:t>(V1)</a:t>
            </a:r>
          </a:p>
        </p:txBody>
      </p:sp>
      <p:pic>
        <p:nvPicPr>
          <p:cNvPr id="78" name="droppedImage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2334" y="1714500"/>
            <a:ext cx="3561803" cy="280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89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1802" y="5780178"/>
            <a:ext cx="6459058" cy="388620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1" y="163603"/>
            <a:ext cx="6760210" cy="70412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" name="Group 338"/>
          <p:cNvGrpSpPr/>
          <p:nvPr/>
        </p:nvGrpSpPr>
        <p:grpSpPr>
          <a:xfrm>
            <a:off x="87488" y="7458595"/>
            <a:ext cx="12913649" cy="1906139"/>
            <a:chOff x="0" y="0"/>
            <a:chExt cx="12913647" cy="1906138"/>
          </a:xfrm>
        </p:grpSpPr>
        <p:sp>
          <p:nvSpPr>
            <p:cNvPr id="336" name="Shape 336"/>
            <p:cNvSpPr/>
            <p:nvPr/>
          </p:nvSpPr>
          <p:spPr>
            <a:xfrm>
              <a:off x="0" y="0"/>
              <a:ext cx="12829823" cy="17788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337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0633" y="127271"/>
              <a:ext cx="12853015" cy="1778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Shape 339"/>
          <p:cNvSpPr/>
          <p:nvPr/>
        </p:nvSpPr>
        <p:spPr>
          <a:xfrm>
            <a:off x="7481760" y="456998"/>
            <a:ext cx="440606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Keppel &amp; Ajith 2010</a:t>
            </a:r>
          </a:p>
        </p:txBody>
      </p:sp>
      <p:sp>
        <p:nvSpPr>
          <p:cNvPr id="340" name="Shape 340"/>
          <p:cNvSpPr/>
          <p:nvPr/>
        </p:nvSpPr>
        <p:spPr>
          <a:xfrm>
            <a:off x="6985948" y="3330759"/>
            <a:ext cx="5397687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GR tests: graviton mass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Solar System Limit: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2.8x10^12 km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14" y="58068"/>
            <a:ext cx="6809732" cy="4828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0843" y="4733807"/>
            <a:ext cx="7010535" cy="498636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11498048" y="6413499"/>
            <a:ext cx="121010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189B1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189B1A"/>
                </a:solidFill>
              </a:rPr>
              <a:t>R=15km</a:t>
            </a:r>
          </a:p>
        </p:txBody>
      </p:sp>
      <p:sp>
        <p:nvSpPr>
          <p:cNvPr id="345" name="Shape 345"/>
          <p:cNvSpPr/>
          <p:nvPr/>
        </p:nvSpPr>
        <p:spPr>
          <a:xfrm>
            <a:off x="5476316" y="1701799"/>
            <a:ext cx="118856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433FF"/>
                </a:solidFill>
              </a:rPr>
              <a:t>R=11km</a:t>
            </a:r>
          </a:p>
        </p:txBody>
      </p:sp>
      <p:sp>
        <p:nvSpPr>
          <p:cNvPr id="346" name="Shape 346"/>
          <p:cNvSpPr/>
          <p:nvPr/>
        </p:nvSpPr>
        <p:spPr>
          <a:xfrm>
            <a:off x="7841036" y="250573"/>
            <a:ext cx="427238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Jocelyn Read 2015</a:t>
            </a:r>
          </a:p>
        </p:txBody>
      </p:sp>
      <p:sp>
        <p:nvSpPr>
          <p:cNvPr id="347" name="Shape 347"/>
          <p:cNvSpPr/>
          <p:nvPr/>
        </p:nvSpPr>
        <p:spPr>
          <a:xfrm>
            <a:off x="3901940" y="383923"/>
            <a:ext cx="296464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200"/>
              <a:t>optimally oriented binary</a:t>
            </a:r>
          </a:p>
        </p:txBody>
      </p:sp>
      <p:sp>
        <p:nvSpPr>
          <p:cNvPr id="348" name="Shape 348"/>
          <p:cNvSpPr/>
          <p:nvPr/>
        </p:nvSpPr>
        <p:spPr>
          <a:xfrm>
            <a:off x="10032479" y="5035079"/>
            <a:ext cx="296464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200"/>
              <a:t>optimally oriented binary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737165" y="203233"/>
            <a:ext cx="1153047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Sensitivity to Intermediate-Mass BHs</a:t>
            </a:r>
          </a:p>
        </p:txBody>
      </p:sp>
      <p:grpSp>
        <p:nvGrpSpPr>
          <p:cNvPr id="356" name="Group 356"/>
          <p:cNvGrpSpPr/>
          <p:nvPr/>
        </p:nvGrpSpPr>
        <p:grpSpPr>
          <a:xfrm>
            <a:off x="-117086" y="476555"/>
            <a:ext cx="6800379" cy="8800490"/>
            <a:chOff x="0" y="0"/>
            <a:chExt cx="6800377" cy="8800489"/>
          </a:xfrm>
        </p:grpSpPr>
        <p:grpSp>
          <p:nvGrpSpPr>
            <p:cNvPr id="353" name="Group 353"/>
            <p:cNvGrpSpPr/>
            <p:nvPr/>
          </p:nvGrpSpPr>
          <p:grpSpPr>
            <a:xfrm>
              <a:off x="0" y="0"/>
              <a:ext cx="6800378" cy="8800490"/>
              <a:chOff x="0" y="0"/>
              <a:chExt cx="6800377" cy="8800489"/>
            </a:xfrm>
          </p:grpSpPr>
          <p:sp>
            <p:nvSpPr>
              <p:cNvPr id="351" name="Shape 351"/>
              <p:cNvSpPr/>
              <p:nvPr/>
            </p:nvSpPr>
            <p:spPr>
              <a:xfrm>
                <a:off x="278175" y="2084571"/>
                <a:ext cx="6244028" cy="49827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pic>
            <p:nvPicPr>
              <p:cNvPr id="352" name="aLIGOIMBHBdHVicky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800378" cy="88004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4" name="Shape 354"/>
            <p:cNvSpPr/>
            <p:nvPr/>
          </p:nvSpPr>
          <p:spPr>
            <a:xfrm>
              <a:off x="2700684" y="5039525"/>
              <a:ext cx="1399010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800"/>
                <a:t>AdLIGO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1949722" y="6463269"/>
              <a:ext cx="2900934" cy="533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800"/>
                <a:t>source total mass</a:t>
              </a:r>
            </a:p>
          </p:txBody>
        </p:sp>
      </p:grpSp>
      <p:grpSp>
        <p:nvGrpSpPr>
          <p:cNvPr id="362" name="Group 362"/>
          <p:cNvGrpSpPr/>
          <p:nvPr/>
        </p:nvGrpSpPr>
        <p:grpSpPr>
          <a:xfrm>
            <a:off x="6237168" y="229700"/>
            <a:ext cx="7319273" cy="9472000"/>
            <a:chOff x="0" y="0"/>
            <a:chExt cx="7319271" cy="9471999"/>
          </a:xfrm>
        </p:grpSpPr>
        <p:grpSp>
          <p:nvGrpSpPr>
            <p:cNvPr id="359" name="Group 359"/>
            <p:cNvGrpSpPr/>
            <p:nvPr/>
          </p:nvGrpSpPr>
          <p:grpSpPr>
            <a:xfrm>
              <a:off x="0" y="0"/>
              <a:ext cx="7319272" cy="9472000"/>
              <a:chOff x="0" y="0"/>
              <a:chExt cx="7319271" cy="9471999"/>
            </a:xfrm>
          </p:grpSpPr>
          <p:sp>
            <p:nvSpPr>
              <p:cNvPr id="357" name="Shape 357"/>
              <p:cNvSpPr/>
              <p:nvPr/>
            </p:nvSpPr>
            <p:spPr>
              <a:xfrm>
                <a:off x="319978" y="2331848"/>
                <a:ext cx="6397150" cy="49867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pic>
            <p:nvPicPr>
              <p:cNvPr id="358" name="ETCIMBHBdHVicky.pdf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319272" cy="9472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0" name="Shape 360"/>
            <p:cNvSpPr/>
            <p:nvPr/>
          </p:nvSpPr>
          <p:spPr>
            <a:xfrm>
              <a:off x="1820783" y="5286380"/>
              <a:ext cx="1438424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800"/>
                <a:t>Explorer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2408214" y="6931097"/>
              <a:ext cx="2502844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400"/>
                <a:t>source total mass</a:t>
              </a:r>
            </a:p>
          </p:txBody>
        </p:sp>
      </p:grpSp>
      <p:sp>
        <p:nvSpPr>
          <p:cNvPr id="363" name="Shape 363"/>
          <p:cNvSpPr/>
          <p:nvPr/>
        </p:nvSpPr>
        <p:spPr>
          <a:xfrm>
            <a:off x="450835" y="1925528"/>
            <a:ext cx="18090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Mandel 2015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67"/>
          <p:cNvGrpSpPr/>
          <p:nvPr/>
        </p:nvGrpSpPr>
        <p:grpSpPr>
          <a:xfrm>
            <a:off x="-177800" y="292100"/>
            <a:ext cx="8106882" cy="6264408"/>
            <a:chOff x="0" y="0"/>
            <a:chExt cx="8106881" cy="6264407"/>
          </a:xfrm>
        </p:grpSpPr>
        <p:sp>
          <p:nvSpPr>
            <p:cNvPr id="365" name="Shape 365"/>
            <p:cNvSpPr/>
            <p:nvPr/>
          </p:nvSpPr>
          <p:spPr>
            <a:xfrm>
              <a:off x="532269" y="440146"/>
              <a:ext cx="7321952" cy="53841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366" name="Plots from Tyson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106882" cy="626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1145" y="4491987"/>
            <a:ext cx="6464138" cy="4816625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10529664" y="3996132"/>
            <a:ext cx="20874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Graff et al. 2015</a:t>
            </a:r>
          </a:p>
        </p:txBody>
      </p:sp>
      <p:sp>
        <p:nvSpPr>
          <p:cNvPr id="370" name="Shape 370"/>
          <p:cNvSpPr/>
          <p:nvPr/>
        </p:nvSpPr>
        <p:spPr>
          <a:xfrm>
            <a:off x="5083695" y="292099"/>
            <a:ext cx="207541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Littenberg 2015</a:t>
            </a:r>
          </a:p>
        </p:txBody>
      </p:sp>
      <p:sp>
        <p:nvSpPr>
          <p:cNvPr id="371" name="Shape 371"/>
          <p:cNvSpPr/>
          <p:nvPr/>
        </p:nvSpPr>
        <p:spPr>
          <a:xfrm>
            <a:off x="8292088" y="8986022"/>
            <a:ext cx="3296470" cy="533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800"/>
              <a:t>observed total mass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550" y="1962754"/>
            <a:ext cx="12077700" cy="427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915292" y="1185837"/>
            <a:ext cx="18090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Mandel 2014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-152400" y="4953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Localization: 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NS-NS Inspiral</a:t>
            </a:r>
          </a:p>
        </p:txBody>
      </p:sp>
      <p:sp>
        <p:nvSpPr>
          <p:cNvPr id="377" name="Shape 377"/>
          <p:cNvSpPr/>
          <p:nvPr/>
        </p:nvSpPr>
        <p:spPr>
          <a:xfrm>
            <a:off x="-748178" y="28638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Rodriguez et al 2014</a:t>
            </a:r>
          </a:p>
        </p:txBody>
      </p:sp>
      <p:sp>
        <p:nvSpPr>
          <p:cNvPr id="378" name="Shape 378"/>
          <p:cNvSpPr/>
          <p:nvPr/>
        </p:nvSpPr>
        <p:spPr>
          <a:xfrm>
            <a:off x="10250022" y="5835650"/>
            <a:ext cx="2755901" cy="259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at 95% CL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median error of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~ 5 deg^2</a:t>
            </a:r>
          </a:p>
        </p:txBody>
      </p:sp>
      <p:sp>
        <p:nvSpPr>
          <p:cNvPr id="379" name="Shape 379"/>
          <p:cNvSpPr/>
          <p:nvPr/>
        </p:nvSpPr>
        <p:spPr>
          <a:xfrm>
            <a:off x="10248900" y="3670300"/>
            <a:ext cx="27559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with INDIGO</a:t>
            </a:r>
          </a:p>
        </p:txBody>
      </p:sp>
      <p:pic>
        <p:nvPicPr>
          <p:cNvPr id="38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3340100"/>
            <a:ext cx="10240523" cy="584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-152400" y="4953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Localization: 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NS-NS Inspiral</a:t>
            </a:r>
          </a:p>
        </p:txBody>
      </p:sp>
      <p:sp>
        <p:nvSpPr>
          <p:cNvPr id="383" name="Shape 383"/>
          <p:cNvSpPr/>
          <p:nvPr/>
        </p:nvSpPr>
        <p:spPr>
          <a:xfrm>
            <a:off x="-252878" y="36131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Singer et al 2014</a:t>
            </a:r>
          </a:p>
        </p:txBody>
      </p:sp>
      <p:sp>
        <p:nvSpPr>
          <p:cNvPr id="384" name="Shape 384"/>
          <p:cNvSpPr/>
          <p:nvPr/>
        </p:nvSpPr>
        <p:spPr>
          <a:xfrm>
            <a:off x="1122" y="2690091"/>
            <a:ext cx="13055601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800">
                <a:solidFill>
                  <a:srgbClr val="FF4013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4013"/>
                </a:solidFill>
              </a:rPr>
              <a:t>What about the Ad run in 2016?</a:t>
            </a:r>
          </a:p>
        </p:txBody>
      </p:sp>
      <p:sp>
        <p:nvSpPr>
          <p:cNvPr id="385" name="Shape 385"/>
          <p:cNvSpPr/>
          <p:nvPr/>
        </p:nvSpPr>
        <p:spPr>
          <a:xfrm>
            <a:off x="7633822" y="3448050"/>
            <a:ext cx="5283201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3 detectors: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2 LIGO &amp; Virgo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(V less sensitive by ~3)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61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BayesPE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decreases median area by ~3-5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C7FC"/>
                </a:solidFill>
                <a:latin typeface="Gill Sans"/>
                <a:ea typeface="Gill Sans"/>
                <a:cs typeface="Gill Sans"/>
                <a:sym typeface="Gill Sans"/>
              </a:rPr>
              <a:t>can account for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C7FC"/>
                </a:solidFill>
                <a:latin typeface="Gill Sans"/>
                <a:ea typeface="Gill Sans"/>
                <a:cs typeface="Gill Sans"/>
                <a:sym typeface="Gill Sans"/>
              </a:rPr>
              <a:t>non-detection in Virgo</a:t>
            </a:r>
          </a:p>
        </p:txBody>
      </p:sp>
      <p:pic>
        <p:nvPicPr>
          <p:cNvPr id="38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19" y="4051300"/>
            <a:ext cx="7366001" cy="5652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1" animBg="1" advAuto="0"/>
      <p:bldP spid="385" grpId="2" animBg="1" advAuto="0"/>
      <p:bldP spid="386" grpId="3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-1268878" y="2550391"/>
            <a:ext cx="13055601" cy="166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4013"/>
                </a:solidFill>
                <a:latin typeface="Chalkduster"/>
                <a:ea typeface="Chalkduster"/>
                <a:cs typeface="Chalkduster"/>
                <a:sym typeface="Chalkduster"/>
              </a:rPr>
              <a:t>What about </a:t>
            </a:r>
            <a:r>
              <a:rPr sz="4800">
                <a:solidFill>
                  <a:srgbClr val="FFF76B"/>
                </a:solidFill>
                <a:latin typeface="Chalkduster"/>
                <a:ea typeface="Chalkduster"/>
                <a:cs typeface="Chalkduster"/>
                <a:sym typeface="Chalkduster"/>
              </a:rPr>
              <a:t>distance</a:t>
            </a:r>
            <a:r>
              <a:rPr sz="4800">
                <a:solidFill>
                  <a:srgbClr val="FF4013"/>
                </a:solidFill>
                <a:latin typeface="Chalkduster"/>
                <a:ea typeface="Chalkduster"/>
                <a:cs typeface="Chalkduster"/>
                <a:sym typeface="Chalkduster"/>
              </a:rPr>
              <a:t>, masses,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4013"/>
                </a:solidFill>
                <a:latin typeface="Chalkduster"/>
                <a:ea typeface="Chalkduster"/>
                <a:cs typeface="Chalkduster"/>
                <a:sym typeface="Chalkduster"/>
              </a:rPr>
              <a:t>binary </a:t>
            </a:r>
            <a:r>
              <a:rPr sz="4800">
                <a:solidFill>
                  <a:srgbClr val="FFF76B"/>
                </a:solidFill>
                <a:latin typeface="Chalkduster"/>
                <a:ea typeface="Chalkduster"/>
                <a:cs typeface="Chalkduster"/>
                <a:sym typeface="Chalkduster"/>
              </a:rPr>
              <a:t>inclination</a:t>
            </a:r>
            <a:r>
              <a:rPr sz="4800">
                <a:solidFill>
                  <a:srgbClr val="FF4013"/>
                </a:solidFill>
                <a:latin typeface="Chalkduster"/>
                <a:ea typeface="Chalkduster"/>
                <a:cs typeface="Chalkduster"/>
                <a:sym typeface="Chalkduster"/>
              </a:rPr>
              <a:t>?</a:t>
            </a:r>
          </a:p>
        </p:txBody>
      </p:sp>
      <p:sp>
        <p:nvSpPr>
          <p:cNvPr id="389" name="Shape 389"/>
          <p:cNvSpPr/>
          <p:nvPr/>
        </p:nvSpPr>
        <p:spPr>
          <a:xfrm>
            <a:off x="10859622" y="2637366"/>
            <a:ext cx="2146301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1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only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1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with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1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BayesPE</a:t>
            </a:r>
          </a:p>
        </p:txBody>
      </p:sp>
      <p:pic>
        <p:nvPicPr>
          <p:cNvPr id="39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4432300"/>
            <a:ext cx="5321300" cy="251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9100" y="4446385"/>
            <a:ext cx="5295900" cy="250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58" y="7073900"/>
            <a:ext cx="5359401" cy="2505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21427" y="7073900"/>
            <a:ext cx="5286274" cy="2501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-152400" y="4953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Physical Parameter Estimation: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NS-NS Inspiral</a:t>
            </a:r>
          </a:p>
        </p:txBody>
      </p:sp>
      <p:sp>
        <p:nvSpPr>
          <p:cNvPr id="395" name="Shape 395"/>
          <p:cNvSpPr/>
          <p:nvPr/>
        </p:nvSpPr>
        <p:spPr>
          <a:xfrm>
            <a:off x="10859622" y="4713817"/>
            <a:ext cx="2146301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typically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within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factor of ~2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9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if only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we knew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inclination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-426445" y="2675466"/>
            <a:ext cx="48260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Farr et al 2015</a:t>
            </a:r>
          </a:p>
        </p:txBody>
      </p:sp>
      <p:sp>
        <p:nvSpPr>
          <p:cNvPr id="398" name="Shape 398"/>
          <p:cNvSpPr/>
          <p:nvPr/>
        </p:nvSpPr>
        <p:spPr>
          <a:xfrm>
            <a:off x="-152400" y="4953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Physical Parameter Estimation: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NS-NS Inspiral</a:t>
            </a:r>
          </a:p>
        </p:txBody>
      </p:sp>
      <p:grpSp>
        <p:nvGrpSpPr>
          <p:cNvPr id="401" name="Group 401"/>
          <p:cNvGrpSpPr/>
          <p:nvPr/>
        </p:nvGrpSpPr>
        <p:grpSpPr>
          <a:xfrm>
            <a:off x="63500" y="3257979"/>
            <a:ext cx="9303347" cy="6478688"/>
            <a:chOff x="0" y="0"/>
            <a:chExt cx="9303346" cy="6478687"/>
          </a:xfrm>
        </p:grpSpPr>
        <p:sp>
          <p:nvSpPr>
            <p:cNvPr id="399" name="Shape 399"/>
            <p:cNvSpPr/>
            <p:nvPr/>
          </p:nvSpPr>
          <p:spPr>
            <a:xfrm>
              <a:off x="37835" y="79739"/>
              <a:ext cx="9227677" cy="63192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400" name="compmasses-comp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03347" cy="6478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2" name="Shape 402"/>
          <p:cNvSpPr/>
          <p:nvPr/>
        </p:nvSpPr>
        <p:spPr>
          <a:xfrm>
            <a:off x="9587985" y="3901016"/>
            <a:ext cx="2820430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FD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allowing for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FD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spin increases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FD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mass errors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FD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to ~50%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FD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  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-680445" y="2029883"/>
            <a:ext cx="48260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Littenberg et al 2015</a:t>
            </a:r>
          </a:p>
        </p:txBody>
      </p:sp>
      <p:sp>
        <p:nvSpPr>
          <p:cNvPr id="405" name="Shape 405"/>
          <p:cNvSpPr/>
          <p:nvPr/>
        </p:nvSpPr>
        <p:spPr>
          <a:xfrm>
            <a:off x="-146050" y="381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Individual Mass Recovery: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NS-BH and BH-BH Inspiral</a:t>
            </a:r>
          </a:p>
        </p:txBody>
      </p:sp>
      <p:sp>
        <p:nvSpPr>
          <p:cNvPr id="406" name="Shape 406"/>
          <p:cNvSpPr/>
          <p:nvPr/>
        </p:nvSpPr>
        <p:spPr>
          <a:xfrm>
            <a:off x="9017022" y="3252113"/>
            <a:ext cx="365782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Mass errors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increase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when freedom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of spin is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accounted for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9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but is also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becomes correct!</a:t>
            </a:r>
          </a:p>
        </p:txBody>
      </p:sp>
      <p:grpSp>
        <p:nvGrpSpPr>
          <p:cNvPr id="409" name="Group 409"/>
          <p:cNvGrpSpPr/>
          <p:nvPr/>
        </p:nvGrpSpPr>
        <p:grpSpPr>
          <a:xfrm>
            <a:off x="345520" y="2700866"/>
            <a:ext cx="8136101" cy="5776096"/>
            <a:chOff x="0" y="0"/>
            <a:chExt cx="8136099" cy="5776094"/>
          </a:xfrm>
        </p:grpSpPr>
        <p:sp>
          <p:nvSpPr>
            <p:cNvPr id="407" name="Shape 407"/>
            <p:cNvSpPr/>
            <p:nvPr/>
          </p:nvSpPr>
          <p:spPr>
            <a:xfrm>
              <a:off x="0" y="0"/>
              <a:ext cx="8136100" cy="5692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408" name="m1m2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35" y="84094"/>
              <a:ext cx="8131430" cy="569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4" y="-16054"/>
            <a:ext cx="13029688" cy="978570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37628" y="9391649"/>
            <a:ext cx="228694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11DAE3"/>
                </a:solidFill>
              </a:rPr>
              <a:t>slide: D. Shoemaker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-680445" y="2029883"/>
            <a:ext cx="48260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Littenberg et al 2015</a:t>
            </a:r>
          </a:p>
        </p:txBody>
      </p:sp>
      <p:grpSp>
        <p:nvGrpSpPr>
          <p:cNvPr id="416" name="Group 416"/>
          <p:cNvGrpSpPr/>
          <p:nvPr/>
        </p:nvGrpSpPr>
        <p:grpSpPr>
          <a:xfrm>
            <a:off x="146042" y="2549855"/>
            <a:ext cx="10067585" cy="6989411"/>
            <a:chOff x="0" y="0"/>
            <a:chExt cx="10067583" cy="6989410"/>
          </a:xfrm>
        </p:grpSpPr>
        <p:sp>
          <p:nvSpPr>
            <p:cNvPr id="414" name="Shape 414"/>
            <p:cNvSpPr/>
            <p:nvPr/>
          </p:nvSpPr>
          <p:spPr>
            <a:xfrm>
              <a:off x="11251" y="0"/>
              <a:ext cx="9827950" cy="69064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41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0794"/>
              <a:ext cx="10067584" cy="687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7" name="Shape 417"/>
          <p:cNvSpPr/>
          <p:nvPr/>
        </p:nvSpPr>
        <p:spPr>
          <a:xfrm>
            <a:off x="-146050" y="381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Individual Mass Recovery: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NS-BH and BH-BH Inspiral</a:t>
            </a:r>
          </a:p>
        </p:txBody>
      </p:sp>
      <p:sp>
        <p:nvSpPr>
          <p:cNvPr id="418" name="Shape 418"/>
          <p:cNvSpPr/>
          <p:nvPr/>
        </p:nvSpPr>
        <p:spPr>
          <a:xfrm>
            <a:off x="10192909" y="2599266"/>
            <a:ext cx="267738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Can we tell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 NS-BH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from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 BH-BH ?</a:t>
            </a:r>
          </a:p>
        </p:txBody>
      </p:sp>
      <p:sp>
        <p:nvSpPr>
          <p:cNvPr id="419" name="Shape 419"/>
          <p:cNvSpPr/>
          <p:nvPr/>
        </p:nvSpPr>
        <p:spPr>
          <a:xfrm flipV="1">
            <a:off x="1564944" y="4305300"/>
            <a:ext cx="6877977" cy="3605522"/>
          </a:xfrm>
          <a:prstGeom prst="line">
            <a:avLst/>
          </a:prstGeom>
          <a:ln w="88900">
            <a:solidFill>
              <a:srgbClr val="76D6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10057193" y="6333066"/>
            <a:ext cx="294881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Yes, if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3900" baseline="-5999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&lt; 1.5 M</a:t>
            </a:r>
            <a:r>
              <a:rPr sz="3900" baseline="-5999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sun</a:t>
            </a:r>
            <a:endParaRPr sz="39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or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3900" baseline="-5999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&gt; 6 M</a:t>
            </a:r>
            <a:r>
              <a:rPr sz="3900" baseline="-5999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sun</a:t>
            </a: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 flipV="1">
            <a:off x="8187266" y="3064635"/>
            <a:ext cx="4106632" cy="4106632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xfrm>
            <a:off x="139700" y="1733550"/>
            <a:ext cx="11906449" cy="6286500"/>
          </a:xfrm>
          <a:prstGeom prst="rect">
            <a:avLst/>
          </a:prstGeom>
        </p:spPr>
        <p:txBody>
          <a:bodyPr/>
          <a:lstStyle/>
          <a:p>
            <a:pPr marL="582083" lvl="0" indent="-582083">
              <a:buSzPct val="100000"/>
              <a:buAutoNum type="arabicPeriod"/>
              <a:defRPr sz="1800"/>
            </a:pPr>
            <a:r>
              <a:rPr sz="3300"/>
              <a:t>Source-by-source, when are component masses constrained to be within [3,5] M</a:t>
            </a:r>
            <a:r>
              <a:rPr sz="3200" baseline="-5999"/>
              <a:t>sun</a:t>
            </a:r>
            <a:r>
              <a:rPr sz="3200"/>
              <a:t>?</a:t>
            </a:r>
          </a:p>
        </p:txBody>
      </p:sp>
      <p:sp>
        <p:nvSpPr>
          <p:cNvPr id="426" name="Shape 4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51</a:t>
            </a:fld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432"/>
            </a:lvl1pPr>
          </a:lstStyle>
          <a:p>
            <a:pPr lvl="0">
              <a:defRPr sz="1800">
                <a:effectLst/>
              </a:defRPr>
            </a:pPr>
            <a:r>
              <a:rPr sz="6432"/>
              <a:t>Is there anything in the Mass Gap?</a:t>
            </a:r>
          </a:p>
        </p:txBody>
      </p:sp>
      <p:pic>
        <p:nvPicPr>
          <p:cNvPr id="428" name="error_histogram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45" y="2983210"/>
            <a:ext cx="7636159" cy="534531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1773237" y="8635404"/>
            <a:ext cx="945832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700" i="1">
                <a:solidFill>
                  <a:srgbClr val="000000"/>
                </a:solidFill>
              </a:defRPr>
            </a:lvl1pPr>
          </a:lstStyle>
          <a:p>
            <a:pPr lvl="0">
              <a:defRPr sz="1800" i="0"/>
            </a:pPr>
            <a:r>
              <a:rPr sz="2700" i="1"/>
              <a:t>Errors in component masses are typically larger than the gap</a:t>
            </a:r>
          </a:p>
        </p:txBody>
      </p:sp>
      <p:pic>
        <p:nvPicPr>
          <p:cNvPr id="43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7329" y="6787917"/>
            <a:ext cx="1191907" cy="89393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 rot="18900000">
            <a:off x="9127766" y="5401692"/>
            <a:ext cx="1436826" cy="250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  <a:close/>
              </a:path>
            </a:pathLst>
          </a:custGeom>
          <a:ln w="38100">
            <a:solidFill>
              <a:srgbClr val="000000">
                <a:alpha val="23167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2" name="Shape 432"/>
          <p:cNvSpPr/>
          <p:nvPr/>
        </p:nvSpPr>
        <p:spPr>
          <a:xfrm rot="18900000">
            <a:off x="9358403" y="5741237"/>
            <a:ext cx="136584" cy="13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>
              <a:alpha val="23167"/>
            </a:srgbClr>
          </a:solidFill>
          <a:ln w="38100">
            <a:solidFill>
              <a:srgbClr val="000000">
                <a:alpha val="23167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3" name="Shape 433"/>
          <p:cNvSpPr/>
          <p:nvPr/>
        </p:nvSpPr>
        <p:spPr>
          <a:xfrm rot="18900000">
            <a:off x="10138690" y="5226408"/>
            <a:ext cx="136584" cy="13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>
              <a:alpha val="23167"/>
            </a:srgbClr>
          </a:solidFill>
          <a:ln w="38100">
            <a:solidFill>
              <a:srgbClr val="000000">
                <a:alpha val="23167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4" name="Shape 434"/>
          <p:cNvSpPr/>
          <p:nvPr/>
        </p:nvSpPr>
        <p:spPr>
          <a:xfrm flipH="1" flipV="1">
            <a:off x="9181154" y="4869815"/>
            <a:ext cx="656911" cy="656912"/>
          </a:xfrm>
          <a:prstGeom prst="line">
            <a:avLst/>
          </a:prstGeom>
          <a:ln w="50800">
            <a:solidFill>
              <a:srgbClr val="FF2600">
                <a:alpha val="23167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35" name="Shape 435"/>
          <p:cNvSpPr/>
          <p:nvPr/>
        </p:nvSpPr>
        <p:spPr>
          <a:xfrm rot="16200000">
            <a:off x="10367402" y="4145379"/>
            <a:ext cx="1436825" cy="250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  <a:close/>
              </a:path>
            </a:pathLst>
          </a:custGeom>
          <a:ln w="38100">
            <a:solidFill>
              <a:srgbClr val="000000">
                <a:alpha val="481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6" name="Shape 436"/>
          <p:cNvSpPr/>
          <p:nvPr/>
        </p:nvSpPr>
        <p:spPr>
          <a:xfrm rot="16200000">
            <a:off x="10920825" y="4698733"/>
            <a:ext cx="136584" cy="13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>
              <a:alpha val="48106"/>
            </a:srgbClr>
          </a:solidFill>
          <a:ln w="38100">
            <a:solidFill>
              <a:srgbClr val="000000">
                <a:alpha val="481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7" name="Shape 437"/>
          <p:cNvSpPr/>
          <p:nvPr/>
        </p:nvSpPr>
        <p:spPr>
          <a:xfrm rot="16200000">
            <a:off x="11108532" y="3782948"/>
            <a:ext cx="136584" cy="13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>
              <a:alpha val="48106"/>
            </a:srgbClr>
          </a:solidFill>
          <a:ln w="38100">
            <a:solidFill>
              <a:srgbClr val="000000">
                <a:alpha val="481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38" name="Shape 438"/>
          <p:cNvSpPr/>
          <p:nvPr/>
        </p:nvSpPr>
        <p:spPr>
          <a:xfrm flipH="1">
            <a:off x="10151016" y="4276171"/>
            <a:ext cx="929012" cy="1"/>
          </a:xfrm>
          <a:prstGeom prst="line">
            <a:avLst/>
          </a:prstGeom>
          <a:ln w="50800">
            <a:solidFill>
              <a:srgbClr val="FF2600">
                <a:alpha val="48106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443" name="Group 443"/>
          <p:cNvGrpSpPr/>
          <p:nvPr/>
        </p:nvGrpSpPr>
        <p:grpSpPr>
          <a:xfrm rot="13500000">
            <a:off x="11342786" y="2749766"/>
            <a:ext cx="1436826" cy="1094101"/>
            <a:chOff x="0" y="0"/>
            <a:chExt cx="1436824" cy="1094100"/>
          </a:xfrm>
        </p:grpSpPr>
        <p:sp>
          <p:nvSpPr>
            <p:cNvPr id="439" name="Shape 439"/>
            <p:cNvSpPr/>
            <p:nvPr/>
          </p:nvSpPr>
          <p:spPr>
            <a:xfrm>
              <a:off x="0" y="809694"/>
              <a:ext cx="1436825" cy="25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53579" y="769809"/>
              <a:ext cx="136583" cy="136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069364" y="957517"/>
              <a:ext cx="136583" cy="136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 flipV="1">
              <a:off x="712724" y="-1"/>
              <a:ext cx="1" cy="929013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roup 447"/>
          <p:cNvGrpSpPr/>
          <p:nvPr/>
        </p:nvGrpSpPr>
        <p:grpSpPr>
          <a:xfrm>
            <a:off x="259510" y="2789117"/>
            <a:ext cx="8263092" cy="5765485"/>
            <a:chOff x="0" y="0"/>
            <a:chExt cx="8263091" cy="5765483"/>
          </a:xfrm>
        </p:grpSpPr>
        <p:sp>
          <p:nvSpPr>
            <p:cNvPr id="445" name="Shape 445"/>
            <p:cNvSpPr/>
            <p:nvPr/>
          </p:nvSpPr>
          <p:spPr>
            <a:xfrm>
              <a:off x="0" y="0"/>
              <a:ext cx="8263092" cy="57654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446" name="areas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992" y="50155"/>
              <a:ext cx="8093108" cy="5665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8" name="Shape 448"/>
          <p:cNvSpPr/>
          <p:nvPr/>
        </p:nvSpPr>
        <p:spPr>
          <a:xfrm>
            <a:off x="-525626" y="2184702"/>
            <a:ext cx="48260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Littenberg et al 2015</a:t>
            </a:r>
          </a:p>
        </p:txBody>
      </p:sp>
      <p:sp>
        <p:nvSpPr>
          <p:cNvPr id="449" name="Shape 449"/>
          <p:cNvSpPr/>
          <p:nvPr/>
        </p:nvSpPr>
        <p:spPr>
          <a:xfrm>
            <a:off x="8603884" y="3968750"/>
            <a:ext cx="4277675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Sky Localization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improves when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spin is accounted for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/>
        </p:nvSpPr>
        <p:spPr>
          <a:xfrm>
            <a:off x="-152400" y="25400"/>
            <a:ext cx="132969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Expectations for Advanced Searches</a:t>
            </a:r>
          </a:p>
          <a:p>
            <a:pPr marL="40639" marR="40639" lvl="0" defTabSz="914400"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of Generic Bursts</a:t>
            </a:r>
          </a:p>
        </p:txBody>
      </p:sp>
      <p:sp>
        <p:nvSpPr>
          <p:cNvPr id="452" name="Shape 452"/>
          <p:cNvSpPr/>
          <p:nvPr/>
        </p:nvSpPr>
        <p:spPr>
          <a:xfrm>
            <a:off x="-379878" y="25209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M. Was (priv. comm.)</a:t>
            </a:r>
          </a:p>
        </p:txBody>
      </p:sp>
      <p:pic>
        <p:nvPicPr>
          <p:cNvPr id="45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907" y="2997200"/>
            <a:ext cx="7993370" cy="614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4683187" y="3873500"/>
            <a:ext cx="223097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solidFill>
                  <a:srgbClr val="9929B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929BD"/>
                </a:solidFill>
              </a:rPr>
              <a:t>Advanced</a:t>
            </a:r>
          </a:p>
        </p:txBody>
      </p:sp>
      <p:grpSp>
        <p:nvGrpSpPr>
          <p:cNvPr id="458" name="Group 458"/>
          <p:cNvGrpSpPr/>
          <p:nvPr/>
        </p:nvGrpSpPr>
        <p:grpSpPr>
          <a:xfrm>
            <a:off x="7848335" y="2076450"/>
            <a:ext cx="4880495" cy="3619500"/>
            <a:chOff x="0" y="0"/>
            <a:chExt cx="4880493" cy="3619500"/>
          </a:xfrm>
        </p:grpSpPr>
        <p:sp>
          <p:nvSpPr>
            <p:cNvPr id="455" name="Shape 455"/>
            <p:cNvSpPr/>
            <p:nvPr/>
          </p:nvSpPr>
          <p:spPr>
            <a:xfrm>
              <a:off x="1060336" y="0"/>
              <a:ext cx="2492202" cy="1346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good rule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of thumb?</a:t>
              </a:r>
            </a:p>
          </p:txBody>
        </p:sp>
        <p:sp>
          <p:nvSpPr>
            <p:cNvPr id="456" name="Shape 456"/>
            <p:cNvSpPr/>
            <p:nvPr/>
          </p:nvSpPr>
          <p:spPr>
            <a:xfrm flipV="1">
              <a:off x="0" y="494704"/>
              <a:ext cx="1185532" cy="602987"/>
            </a:xfrm>
            <a:prstGeom prst="line">
              <a:avLst/>
            </a:prstGeom>
            <a:noFill/>
            <a:ln w="25400" cap="flat">
              <a:solidFill>
                <a:srgbClr val="371A94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715240" y="1955800"/>
              <a:ext cx="4165254" cy="166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Could GW emission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efficiency be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frequency dependent?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462"/>
          <p:cNvGrpSpPr/>
          <p:nvPr/>
        </p:nvGrpSpPr>
        <p:grpSpPr>
          <a:xfrm>
            <a:off x="88900" y="0"/>
            <a:ext cx="9880600" cy="9753600"/>
            <a:chOff x="0" y="0"/>
            <a:chExt cx="9880600" cy="9753600"/>
          </a:xfrm>
        </p:grpSpPr>
        <p:sp>
          <p:nvSpPr>
            <p:cNvPr id="460" name="Shape 460"/>
            <p:cNvSpPr/>
            <p:nvPr/>
          </p:nvSpPr>
          <p:spPr>
            <a:xfrm>
              <a:off x="0" y="446"/>
              <a:ext cx="9880600" cy="97527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461" name="triangle2015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262" y="0"/>
              <a:ext cx="9744076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3" name="Shape 463"/>
          <p:cNvSpPr/>
          <p:nvPr/>
        </p:nvSpPr>
        <p:spPr>
          <a:xfrm>
            <a:off x="6489547" y="241300"/>
            <a:ext cx="322610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/>
              <a:t>2015 AdLIGO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/>
              <a:t>2 detectors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/>
              <a:t>Ben Farr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1346200"/>
            <a:ext cx="9118600" cy="706120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1880722" y="8953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Christian Ott (priv. communication)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678" y="800100"/>
            <a:ext cx="12544522" cy="356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300" y="4657297"/>
            <a:ext cx="12484100" cy="4562903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293222" y="349250"/>
            <a:ext cx="482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Christian Ott (priv. communication)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101600"/>
            <a:ext cx="12585700" cy="960801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-773578" y="8858250"/>
            <a:ext cx="48260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latin typeface="Gill Sans"/>
                <a:ea typeface="Gill Sans"/>
                <a:cs typeface="Gill Sans"/>
                <a:sym typeface="Gill Sans"/>
              </a:rPr>
              <a:t>Christian Ott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latin typeface="Gill Sans"/>
                <a:ea typeface="Gill Sans"/>
                <a:cs typeface="Gill Sans"/>
                <a:sym typeface="Gill Sans"/>
              </a:rPr>
              <a:t>(priv. communication)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6"/>
          <p:cNvGrpSpPr/>
          <p:nvPr/>
        </p:nvGrpSpPr>
        <p:grpSpPr>
          <a:xfrm>
            <a:off x="379178" y="2058951"/>
            <a:ext cx="12246444" cy="4723512"/>
            <a:chOff x="0" y="0"/>
            <a:chExt cx="12246442" cy="4723511"/>
          </a:xfrm>
        </p:grpSpPr>
        <p:pic>
          <p:nvPicPr>
            <p:cNvPr id="84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97066" cy="4721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00238" y="2135"/>
              <a:ext cx="5846205" cy="4721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" name="Shape 87"/>
          <p:cNvSpPr/>
          <p:nvPr/>
        </p:nvSpPr>
        <p:spPr>
          <a:xfrm>
            <a:off x="2372340" y="19050"/>
            <a:ext cx="826012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Initial LIGO Science Reach</a:t>
            </a:r>
          </a:p>
        </p:txBody>
      </p:sp>
      <p:sp>
        <p:nvSpPr>
          <p:cNvPr id="88" name="Shape 88"/>
          <p:cNvSpPr/>
          <p:nvPr/>
        </p:nvSpPr>
        <p:spPr>
          <a:xfrm flipH="1">
            <a:off x="2388294" y="798363"/>
            <a:ext cx="1025427" cy="4055369"/>
          </a:xfrm>
          <a:prstGeom prst="line">
            <a:avLst/>
          </a:prstGeom>
          <a:ln w="38100">
            <a:solidFill>
              <a:srgbClr val="00FD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3399482" y="795933"/>
            <a:ext cx="7286627" cy="2570708"/>
          </a:xfrm>
          <a:prstGeom prst="line">
            <a:avLst/>
          </a:prstGeom>
          <a:ln w="38100">
            <a:solidFill>
              <a:srgbClr val="00FD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103580" y="1017551"/>
            <a:ext cx="9545541" cy="3681761"/>
            <a:chOff x="0" y="0"/>
            <a:chExt cx="9545540" cy="3681760"/>
          </a:xfrm>
        </p:grpSpPr>
        <p:pic>
          <p:nvPicPr>
            <p:cNvPr id="91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52384" cy="3680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88692" y="1664"/>
              <a:ext cx="4556849" cy="3680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" name="Shape 94"/>
          <p:cNvSpPr/>
          <p:nvPr/>
        </p:nvSpPr>
        <p:spPr>
          <a:xfrm>
            <a:off x="2372340" y="19050"/>
            <a:ext cx="826012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Initial LIGO Science Reach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2120546" y="3834192"/>
            <a:ext cx="11195560" cy="5776403"/>
            <a:chOff x="0" y="0"/>
            <a:chExt cx="11195558" cy="5776402"/>
          </a:xfrm>
        </p:grpSpPr>
        <p:grpSp>
          <p:nvGrpSpPr>
            <p:cNvPr id="101" name="Group 101"/>
            <p:cNvGrpSpPr/>
            <p:nvPr/>
          </p:nvGrpSpPr>
          <p:grpSpPr>
            <a:xfrm>
              <a:off x="3319500" y="0"/>
              <a:ext cx="7876059" cy="5776403"/>
              <a:chOff x="0" y="0"/>
              <a:chExt cx="7876058" cy="5776402"/>
            </a:xfrm>
          </p:grpSpPr>
          <p:pic>
            <p:nvPicPr>
              <p:cNvPr id="95" name="UpperLimitsMandel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474" y="992451"/>
                <a:ext cx="6393826" cy="47839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" name="Shape 96"/>
              <p:cNvSpPr/>
              <p:nvPr/>
            </p:nvSpPr>
            <p:spPr>
              <a:xfrm>
                <a:off x="0" y="918413"/>
                <a:ext cx="3277036" cy="309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lvl="0">
                  <a:defRPr sz="1800"/>
                </a:pPr>
                <a:r>
                  <a:rPr sz="1600"/>
                  <a:t>Abadie et al. 2010 &amp; Abadie et al. 2012</a:t>
                </a:r>
              </a:p>
            </p:txBody>
          </p:sp>
          <p:sp>
            <p:nvSpPr>
              <p:cNvPr id="97" name="Shape 97"/>
              <p:cNvSpPr/>
              <p:nvPr/>
            </p:nvSpPr>
            <p:spPr>
              <a:xfrm flipH="1">
                <a:off x="1898437" y="649020"/>
                <a:ext cx="4776473" cy="966329"/>
              </a:xfrm>
              <a:prstGeom prst="line">
                <a:avLst/>
              </a:prstGeom>
              <a:noFill/>
              <a:ln w="50800" cap="flat">
                <a:solidFill>
                  <a:srgbClr val="00FD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8" name="Shape 98"/>
              <p:cNvSpPr/>
              <p:nvPr/>
            </p:nvSpPr>
            <p:spPr>
              <a:xfrm flipH="1">
                <a:off x="3419503" y="645460"/>
                <a:ext cx="3270568" cy="1350428"/>
              </a:xfrm>
              <a:prstGeom prst="line">
                <a:avLst/>
              </a:prstGeom>
              <a:noFill/>
              <a:ln w="50800" cap="flat">
                <a:solidFill>
                  <a:srgbClr val="00FD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9" name="Shape 99"/>
              <p:cNvSpPr/>
              <p:nvPr/>
            </p:nvSpPr>
            <p:spPr>
              <a:xfrm flipH="1">
                <a:off x="5060154" y="658223"/>
                <a:ext cx="1613715" cy="2227078"/>
              </a:xfrm>
              <a:prstGeom prst="line">
                <a:avLst/>
              </a:prstGeom>
              <a:noFill/>
              <a:ln w="50800" cap="flat">
                <a:solidFill>
                  <a:srgbClr val="00FD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4344903" y="0"/>
                <a:ext cx="3531156" cy="997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00FD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400" b="1">
                    <a:solidFill>
                      <a:srgbClr val="00FDFF"/>
                    </a:solidFill>
                  </a:rPr>
                  <a:t>Rates Upper Limits</a:t>
                </a:r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0" y="2024601"/>
              <a:ext cx="3048707" cy="172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Just factor of ~2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off astrophysical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predictions for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BH-BH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1968500"/>
            <a:ext cx="4259625" cy="401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" y="6045200"/>
            <a:ext cx="4229100" cy="349512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-152400" y="450850"/>
            <a:ext cx="13296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Follow-up of 2 close short GRBs</a:t>
            </a:r>
          </a:p>
        </p:txBody>
      </p:sp>
      <p:sp>
        <p:nvSpPr>
          <p:cNvPr id="108" name="Shape 108"/>
          <p:cNvSpPr/>
          <p:nvPr/>
        </p:nvSpPr>
        <p:spPr>
          <a:xfrm>
            <a:off x="4634412" y="2799844"/>
            <a:ext cx="6580776" cy="123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Binary Coalescence in M31 &amp; M81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excluded at &gt; 98% CL </a:t>
            </a:r>
          </a:p>
        </p:txBody>
      </p:sp>
      <p:sp>
        <p:nvSpPr>
          <p:cNvPr id="109" name="Shape 109"/>
          <p:cNvSpPr/>
          <p:nvPr/>
        </p:nvSpPr>
        <p:spPr>
          <a:xfrm>
            <a:off x="7774880" y="1365249"/>
            <a:ext cx="50750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Abbott et al. 2008 &amp; Abadie et al. 2012b</a:t>
            </a:r>
          </a:p>
        </p:txBody>
      </p:sp>
      <p:sp>
        <p:nvSpPr>
          <p:cNvPr id="110" name="Shape 110"/>
          <p:cNvSpPr/>
          <p:nvPr/>
        </p:nvSpPr>
        <p:spPr>
          <a:xfrm>
            <a:off x="4635500" y="4292550"/>
            <a:ext cx="8378422" cy="238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GRB origin constraints: </a:t>
            </a:r>
          </a:p>
          <a:p>
            <a:pPr marL="457200" lvl="1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Neutron Star Quake in M31/M81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OR</a:t>
            </a:r>
          </a:p>
          <a:p>
            <a:pPr marL="4572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FD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rPr>
              <a:t> Binary Coalescence @distance &gt; 3.5-5Mpc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374650" y="19457"/>
            <a:ext cx="1329690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40639" marR="40639" defTabSz="914400">
              <a:def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Other Science Highlights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5892774" y="1073150"/>
            <a:ext cx="6959601" cy="8643095"/>
            <a:chOff x="-215900" y="-641349"/>
            <a:chExt cx="6959600" cy="8643094"/>
          </a:xfrm>
        </p:grpSpPr>
        <p:sp>
          <p:nvSpPr>
            <p:cNvPr id="114" name="Shape 114"/>
            <p:cNvSpPr/>
            <p:nvPr/>
          </p:nvSpPr>
          <p:spPr>
            <a:xfrm>
              <a:off x="0" y="0"/>
              <a:ext cx="6527800" cy="7785845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rgbClr val="7A81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13" name="Picture 112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641350"/>
              <a:ext cx="6959600" cy="8643095"/>
            </a:xfrm>
            <a:prstGeom prst="rect">
              <a:avLst/>
            </a:prstGeom>
            <a:effectLst/>
          </p:spPr>
        </p:pic>
      </p:grpSp>
      <p:sp>
        <p:nvSpPr>
          <p:cNvPr id="116" name="Shape 116"/>
          <p:cNvSpPr/>
          <p:nvPr/>
        </p:nvSpPr>
        <p:spPr>
          <a:xfrm>
            <a:off x="8683812" y="1614145"/>
            <a:ext cx="132677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Bursts</a:t>
            </a:r>
          </a:p>
        </p:txBody>
      </p:sp>
      <p:pic>
        <p:nvPicPr>
          <p:cNvPr id="11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3013" y="2726642"/>
            <a:ext cx="6188374" cy="3508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4007" y="2202578"/>
            <a:ext cx="3163786" cy="542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oup 126"/>
          <p:cNvGrpSpPr/>
          <p:nvPr/>
        </p:nvGrpSpPr>
        <p:grpSpPr>
          <a:xfrm>
            <a:off x="38099" y="701600"/>
            <a:ext cx="5709124" cy="4635650"/>
            <a:chOff x="-215899" y="-641349"/>
            <a:chExt cx="5709122" cy="4635648"/>
          </a:xfrm>
        </p:grpSpPr>
        <p:grpSp>
          <p:nvGrpSpPr>
            <p:cNvPr id="121" name="Group 121"/>
            <p:cNvGrpSpPr/>
            <p:nvPr/>
          </p:nvGrpSpPr>
          <p:grpSpPr>
            <a:xfrm>
              <a:off x="-215900" y="-641350"/>
              <a:ext cx="5709123" cy="4635649"/>
              <a:chOff x="-215899" y="-641349"/>
              <a:chExt cx="5709122" cy="4635648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0" y="0"/>
                <a:ext cx="5277323" cy="3778399"/>
              </a:xfrm>
              <a:prstGeom prst="rect">
                <a:avLst/>
              </a:prstGeom>
              <a:gradFill flip="none" rotWithShape="1">
                <a:gsLst>
                  <a:gs pos="0">
                    <a:srgbClr val="424242"/>
                  </a:gs>
                  <a:gs pos="100000">
                    <a:srgbClr val="7A81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  <p:pic>
            <p:nvPicPr>
              <p:cNvPr id="119" name="Picture 118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215900" y="-641350"/>
                <a:ext cx="5709123" cy="4635649"/>
              </a:xfrm>
              <a:prstGeom prst="rect">
                <a:avLst/>
              </a:prstGeom>
              <a:effectLst/>
            </p:spPr>
          </p:pic>
        </p:grpSp>
        <p:sp>
          <p:nvSpPr>
            <p:cNvPr id="122" name="Shape 122"/>
            <p:cNvSpPr/>
            <p:nvPr/>
          </p:nvSpPr>
          <p:spPr>
            <a:xfrm>
              <a:off x="160152" y="84385"/>
              <a:ext cx="483465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30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000" b="1">
                  <a:solidFill>
                    <a:srgbClr val="F1C9FE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1C9FE"/>
                    </a:solidFill>
                  </a:uFill>
                </a:rPr>
                <a:t>Continuous Wave Sources</a:t>
              </a:r>
            </a:p>
          </p:txBody>
        </p:sp>
        <p:pic>
          <p:nvPicPr>
            <p:cNvPr id="123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227" y="694743"/>
              <a:ext cx="4652868" cy="2553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2996704" y="3200399"/>
              <a:ext cx="198219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Abadie et al. 2011</a:t>
              </a:r>
            </a:p>
          </p:txBody>
        </p:sp>
        <p:sp>
          <p:nvSpPr>
            <p:cNvPr id="125" name="Shape 125"/>
            <p:cNvSpPr/>
            <p:nvPr/>
          </p:nvSpPr>
          <p:spPr>
            <a:xfrm>
              <a:off x="405383" y="3200399"/>
              <a:ext cx="193144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Abbott et al. 2010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6210603" y="7063035"/>
            <a:ext cx="6323943" cy="1397001"/>
            <a:chOff x="0" y="0"/>
            <a:chExt cx="6323941" cy="1397000"/>
          </a:xfrm>
        </p:grpSpPr>
        <p:sp>
          <p:nvSpPr>
            <p:cNvPr id="127" name="Shape 127"/>
            <p:cNvSpPr/>
            <p:nvPr/>
          </p:nvSpPr>
          <p:spPr>
            <a:xfrm>
              <a:off x="2373198" y="-1"/>
              <a:ext cx="1912616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1000’s of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magnetar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bursts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4213385" y="-1"/>
              <a:ext cx="2110557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100’s of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gamma-ray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11DAE3"/>
                  </a:solidFill>
                  <a:latin typeface="Helvetica"/>
                  <a:ea typeface="Helvetica"/>
                  <a:cs typeface="Helvetica"/>
                  <a:sym typeface="Helvetica"/>
                </a:rPr>
                <a:t>bursts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215900"/>
              <a:ext cx="1339280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Upper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Limits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1591955" y="399038"/>
              <a:ext cx="548730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</a:rPr>
                <a:t>on</a:t>
              </a:r>
            </a:p>
          </p:txBody>
        </p:sp>
      </p:grpSp>
      <p:sp>
        <p:nvSpPr>
          <p:cNvPr id="132" name="Shape 132"/>
          <p:cNvSpPr/>
          <p:nvPr/>
        </p:nvSpPr>
        <p:spPr>
          <a:xfrm>
            <a:off x="10426336" y="2400299"/>
            <a:ext cx="198219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Abadie et al. 2012</a:t>
            </a:r>
          </a:p>
        </p:txBody>
      </p:sp>
      <p:grpSp>
        <p:nvGrpSpPr>
          <p:cNvPr id="135" name="Group 135"/>
          <p:cNvGrpSpPr/>
          <p:nvPr/>
        </p:nvGrpSpPr>
        <p:grpSpPr>
          <a:xfrm>
            <a:off x="38100" y="4933354"/>
            <a:ext cx="5709123" cy="4839892"/>
            <a:chOff x="-215899" y="-641350"/>
            <a:chExt cx="5709122" cy="4839890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5277323" cy="3982641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rgbClr val="7A81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33" name="Picture 132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15900" y="-641350"/>
              <a:ext cx="5709123" cy="4839891"/>
            </a:xfrm>
            <a:prstGeom prst="rect">
              <a:avLst/>
            </a:prstGeom>
            <a:effectLst/>
          </p:spPr>
        </p:pic>
      </p:grpSp>
      <p:sp>
        <p:nvSpPr>
          <p:cNvPr id="136" name="Shape 136"/>
          <p:cNvSpPr/>
          <p:nvPr/>
        </p:nvSpPr>
        <p:spPr>
          <a:xfrm>
            <a:off x="10426336" y="8369299"/>
            <a:ext cx="198219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Abadie et al. 2012</a:t>
            </a:r>
          </a:p>
        </p:txBody>
      </p:sp>
      <p:sp>
        <p:nvSpPr>
          <p:cNvPr id="137" name="Shape 137"/>
          <p:cNvSpPr/>
          <p:nvPr/>
        </p:nvSpPr>
        <p:spPr>
          <a:xfrm>
            <a:off x="8381479" y="8369299"/>
            <a:ext cx="198219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Abadie et al. 2011</a:t>
            </a:r>
          </a:p>
        </p:txBody>
      </p:sp>
      <p:grpSp>
        <p:nvGrpSpPr>
          <p:cNvPr id="140" name="Group 140"/>
          <p:cNvGrpSpPr/>
          <p:nvPr/>
        </p:nvGrpSpPr>
        <p:grpSpPr>
          <a:xfrm>
            <a:off x="268011" y="6068062"/>
            <a:ext cx="3744369" cy="2856280"/>
            <a:chOff x="0" y="0"/>
            <a:chExt cx="3744368" cy="2856279"/>
          </a:xfrm>
        </p:grpSpPr>
        <p:sp>
          <p:nvSpPr>
            <p:cNvPr id="138" name="Shape 138"/>
            <p:cNvSpPr/>
            <p:nvPr/>
          </p:nvSpPr>
          <p:spPr>
            <a:xfrm>
              <a:off x="69103" y="48976"/>
              <a:ext cx="3606162" cy="28073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3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744369" cy="2807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1" name="Shape 141"/>
          <p:cNvSpPr/>
          <p:nvPr/>
        </p:nvSpPr>
        <p:spPr>
          <a:xfrm>
            <a:off x="640161" y="5492342"/>
            <a:ext cx="45050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3000" b="1">
                <a:solidFill>
                  <a:srgbClr val="F1C9FE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1C9FE"/>
                  </a:solidFill>
                </a:uFill>
              </a:rPr>
              <a:t>Stochastic Backgrounds</a:t>
            </a:r>
          </a:p>
        </p:txBody>
      </p:sp>
      <p:sp>
        <p:nvSpPr>
          <p:cNvPr id="142" name="Shape 142"/>
          <p:cNvSpPr/>
          <p:nvPr/>
        </p:nvSpPr>
        <p:spPr>
          <a:xfrm>
            <a:off x="3858518" y="6091935"/>
            <a:ext cx="13194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below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11DAE3"/>
                </a:solidFill>
                <a:latin typeface="Helvetica"/>
                <a:ea typeface="Helvetica"/>
                <a:cs typeface="Helvetica"/>
                <a:sym typeface="Helvetica"/>
              </a:rPr>
              <a:t>BBN</a:t>
            </a:r>
          </a:p>
        </p:txBody>
      </p:sp>
      <p:sp>
        <p:nvSpPr>
          <p:cNvPr id="143" name="Shape 143"/>
          <p:cNvSpPr/>
          <p:nvPr/>
        </p:nvSpPr>
        <p:spPr>
          <a:xfrm>
            <a:off x="342353" y="8928099"/>
            <a:ext cx="193144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Abbott et al. 2009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1872</Words>
  <Application>Microsoft Macintosh PowerPoint</Application>
  <PresentationFormat>Custom</PresentationFormat>
  <Paragraphs>396</Paragraphs>
  <Slides>57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Gradient</vt:lpstr>
      <vt:lpstr>PowerPoint Presentation</vt:lpstr>
      <vt:lpstr>PowerPoint Presentation</vt:lpstr>
      <vt:lpstr>PowerPoint Presentation</vt:lpstr>
      <vt:lpstr>LIGO - Virgo Detector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Low-Frequency GW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 and long-term goals</vt:lpstr>
      <vt:lpstr>Request of BPA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anything in the Mass Gap?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R. weiss</cp:lastModifiedBy>
  <cp:revision>1</cp:revision>
  <dcterms:modified xsi:type="dcterms:W3CDTF">2015-04-24T22:22:12Z</dcterms:modified>
</cp:coreProperties>
</file>